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26"/>
  </p:notesMasterIdLst>
  <p:handoutMasterIdLst>
    <p:handoutMasterId r:id="rId27"/>
  </p:handoutMasterIdLst>
  <p:sldIdLst>
    <p:sldId id="478" r:id="rId5"/>
    <p:sldId id="479" r:id="rId6"/>
    <p:sldId id="480" r:id="rId7"/>
    <p:sldId id="481" r:id="rId8"/>
    <p:sldId id="482" r:id="rId9"/>
    <p:sldId id="483" r:id="rId10"/>
    <p:sldId id="484" r:id="rId11"/>
    <p:sldId id="451" r:id="rId12"/>
    <p:sldId id="450"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ine VASSEUR" initials="MV" lastIdx="9" clrIdx="0">
    <p:extLst>
      <p:ext uri="{19B8F6BF-5375-455C-9EA6-DF929625EA0E}">
        <p15:presenceInfo xmlns:p15="http://schemas.microsoft.com/office/powerpoint/2012/main" userId="S::IP83027@actionlogement.fr::82c585dc-f0a4-4e76-aa10-32c1f81e4e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995"/>
    <a:srgbClr val="EA7600"/>
    <a:srgbClr val="702F8A"/>
    <a:srgbClr val="E0004D"/>
    <a:srgbClr val="FFFFFF"/>
    <a:srgbClr val="003F7A"/>
    <a:srgbClr val="84BD00"/>
    <a:srgbClr val="E35205"/>
    <a:srgbClr val="EF7B08"/>
    <a:srgbClr val="EE2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sorterViewPr>
    <p:cViewPr>
      <p:scale>
        <a:sx n="116" d="100"/>
        <a:sy n="11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ine VASSEUR" userId="82c585dc-f0a4-4e76-aa10-32c1f81e4e56" providerId="ADAL" clId="{5EAD9914-2D0A-4AB7-85F0-CC1D420EF169}"/>
    <pc:docChg chg="custSel modSld">
      <pc:chgData name="Marie-Line VASSEUR" userId="82c585dc-f0a4-4e76-aa10-32c1f81e4e56" providerId="ADAL" clId="{5EAD9914-2D0A-4AB7-85F0-CC1D420EF169}" dt="2021-08-04T12:56:45.454" v="45" actId="6549"/>
      <pc:docMkLst>
        <pc:docMk/>
      </pc:docMkLst>
      <pc:sldChg chg="modSp mod">
        <pc:chgData name="Marie-Line VASSEUR" userId="82c585dc-f0a4-4e76-aa10-32c1f81e4e56" providerId="ADAL" clId="{5EAD9914-2D0A-4AB7-85F0-CC1D420EF169}" dt="2021-08-04T12:56:45.454" v="45" actId="6549"/>
        <pc:sldMkLst>
          <pc:docMk/>
          <pc:sldMk cId="2283597271" sldId="478"/>
        </pc:sldMkLst>
        <pc:spChg chg="mod">
          <ac:chgData name="Marie-Line VASSEUR" userId="82c585dc-f0a4-4e76-aa10-32c1f81e4e56" providerId="ADAL" clId="{5EAD9914-2D0A-4AB7-85F0-CC1D420EF169}" dt="2021-08-04T12:56:45.454" v="45" actId="6549"/>
          <ac:spMkLst>
            <pc:docMk/>
            <pc:sldMk cId="2283597271" sldId="478"/>
            <ac:spMk id="12" creationId="{9173ACD6-E5CB-46A5-83EB-19B39BB663C8}"/>
          </ac:spMkLst>
        </pc:spChg>
      </pc:sldChg>
      <pc:sldChg chg="modSp mod">
        <pc:chgData name="Marie-Line VASSEUR" userId="82c585dc-f0a4-4e76-aa10-32c1f81e4e56" providerId="ADAL" clId="{5EAD9914-2D0A-4AB7-85F0-CC1D420EF169}" dt="2021-08-04T12:49:18.027" v="3"/>
        <pc:sldMkLst>
          <pc:docMk/>
          <pc:sldMk cId="434878602" sldId="484"/>
        </pc:sldMkLst>
        <pc:picChg chg="mod">
          <ac:chgData name="Marie-Line VASSEUR" userId="82c585dc-f0a4-4e76-aa10-32c1f81e4e56" providerId="ADAL" clId="{5EAD9914-2D0A-4AB7-85F0-CC1D420EF169}" dt="2021-08-04T12:48:56.434" v="1"/>
          <ac:picMkLst>
            <pc:docMk/>
            <pc:sldMk cId="434878602" sldId="484"/>
            <ac:picMk id="11" creationId="{8BF5A6B0-C73F-400C-BC16-9FC12D7CCAE8}"/>
          </ac:picMkLst>
        </pc:picChg>
        <pc:picChg chg="mod">
          <ac:chgData name="Marie-Line VASSEUR" userId="82c585dc-f0a4-4e76-aa10-32c1f81e4e56" providerId="ADAL" clId="{5EAD9914-2D0A-4AB7-85F0-CC1D420EF169}" dt="2021-08-04T12:49:18.027" v="3"/>
          <ac:picMkLst>
            <pc:docMk/>
            <pc:sldMk cId="434878602" sldId="484"/>
            <ac:picMk id="17" creationId="{C06DA6BC-A9D0-4F89-9BD0-3D7252BF55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6346" cy="497759"/>
          </a:xfrm>
          <a:prstGeom prst="rect">
            <a:avLst/>
          </a:prstGeom>
        </p:spPr>
        <p:txBody>
          <a:bodyPr vert="horz" lIns="91287" tIns="45643" rIns="91287" bIns="45643" rtlCol="0"/>
          <a:lstStyle>
            <a:lvl1pPr algn="l">
              <a:defRPr sz="1200"/>
            </a:lvl1pPr>
          </a:lstStyle>
          <a:p>
            <a:endParaRPr lang="fr-FR"/>
          </a:p>
        </p:txBody>
      </p:sp>
      <p:sp>
        <p:nvSpPr>
          <p:cNvPr id="3" name="Espace réservé de la date 2"/>
          <p:cNvSpPr>
            <a:spLocks noGrp="1"/>
          </p:cNvSpPr>
          <p:nvPr>
            <p:ph type="dt" sz="quarter" idx="1"/>
          </p:nvPr>
        </p:nvSpPr>
        <p:spPr>
          <a:xfrm>
            <a:off x="3849744" y="1"/>
            <a:ext cx="2946345" cy="497759"/>
          </a:xfrm>
          <a:prstGeom prst="rect">
            <a:avLst/>
          </a:prstGeom>
        </p:spPr>
        <p:txBody>
          <a:bodyPr vert="horz" lIns="91287" tIns="45643" rIns="91287" bIns="45643" rtlCol="0"/>
          <a:lstStyle>
            <a:lvl1pPr algn="r">
              <a:defRPr sz="1200"/>
            </a:lvl1pPr>
          </a:lstStyle>
          <a:p>
            <a:fld id="{6394965A-B061-49D9-8558-D10ECC7E0671}" type="datetimeFigureOut">
              <a:rPr lang="fr-FR" smtClean="0"/>
              <a:pPr/>
              <a:t>04/08/2021</a:t>
            </a:fld>
            <a:endParaRPr lang="fr-FR"/>
          </a:p>
        </p:txBody>
      </p:sp>
      <p:sp>
        <p:nvSpPr>
          <p:cNvPr id="4" name="Espace réservé du pied de page 3"/>
          <p:cNvSpPr>
            <a:spLocks noGrp="1"/>
          </p:cNvSpPr>
          <p:nvPr>
            <p:ph type="ftr" sz="quarter" idx="2"/>
          </p:nvPr>
        </p:nvSpPr>
        <p:spPr>
          <a:xfrm>
            <a:off x="3" y="9428881"/>
            <a:ext cx="2946346" cy="497759"/>
          </a:xfrm>
          <a:prstGeom prst="rect">
            <a:avLst/>
          </a:prstGeom>
        </p:spPr>
        <p:txBody>
          <a:bodyPr vert="horz" lIns="91287" tIns="45643" rIns="91287" bIns="4564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744" y="9428881"/>
            <a:ext cx="2946345" cy="497759"/>
          </a:xfrm>
          <a:prstGeom prst="rect">
            <a:avLst/>
          </a:prstGeom>
        </p:spPr>
        <p:txBody>
          <a:bodyPr vert="horz" lIns="91287" tIns="45643" rIns="91287" bIns="45643" rtlCol="0" anchor="b"/>
          <a:lstStyle>
            <a:lvl1pPr algn="r">
              <a:defRPr sz="1200"/>
            </a:lvl1pPr>
          </a:lstStyle>
          <a:p>
            <a:fld id="{8220DD4F-FBD9-4340-9A79-A48A5A9DBB55}" type="slidenum">
              <a:rPr lang="fr-FR" smtClean="0"/>
              <a:pPr/>
              <a:t>‹N°›</a:t>
            </a:fld>
            <a:endParaRPr lang="fr-FR"/>
          </a:p>
        </p:txBody>
      </p:sp>
    </p:spTree>
    <p:extLst>
      <p:ext uri="{BB962C8B-B14F-4D97-AF65-F5344CB8AC3E}">
        <p14:creationId xmlns:p14="http://schemas.microsoft.com/office/powerpoint/2010/main" val="378579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496332"/>
          </a:xfrm>
          <a:prstGeom prst="rect">
            <a:avLst/>
          </a:prstGeom>
        </p:spPr>
        <p:txBody>
          <a:bodyPr vert="horz" lIns="91287" tIns="45643" rIns="91287" bIns="45643" rtlCol="0"/>
          <a:lstStyle>
            <a:lvl1pPr algn="l">
              <a:defRPr sz="1200"/>
            </a:lvl1pPr>
          </a:lstStyle>
          <a:p>
            <a:endParaRPr lang="fr-FR"/>
          </a:p>
        </p:txBody>
      </p:sp>
      <p:sp>
        <p:nvSpPr>
          <p:cNvPr id="3" name="Espace réservé de la date 2"/>
          <p:cNvSpPr>
            <a:spLocks noGrp="1"/>
          </p:cNvSpPr>
          <p:nvPr>
            <p:ph type="dt" idx="1"/>
          </p:nvPr>
        </p:nvSpPr>
        <p:spPr>
          <a:xfrm>
            <a:off x="3850445" y="1"/>
            <a:ext cx="2945659" cy="496332"/>
          </a:xfrm>
          <a:prstGeom prst="rect">
            <a:avLst/>
          </a:prstGeom>
        </p:spPr>
        <p:txBody>
          <a:bodyPr vert="horz" lIns="91287" tIns="45643" rIns="91287" bIns="45643" rtlCol="0"/>
          <a:lstStyle>
            <a:lvl1pPr algn="r">
              <a:defRPr sz="1200"/>
            </a:lvl1pPr>
          </a:lstStyle>
          <a:p>
            <a:fld id="{264592BE-1D9D-49D5-923C-9C0C7043DCB2}" type="datetimeFigureOut">
              <a:rPr lang="fr-FR" smtClean="0"/>
              <a:pPr/>
              <a:t>04/08/2021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87" tIns="45643" rIns="91287" bIns="45643" rtlCol="0" anchor="ctr"/>
          <a:lstStyle/>
          <a:p>
            <a:endParaRPr lang="fr-FR"/>
          </a:p>
        </p:txBody>
      </p:sp>
      <p:sp>
        <p:nvSpPr>
          <p:cNvPr id="5" name="Espace réservé des commentaires 4"/>
          <p:cNvSpPr>
            <a:spLocks noGrp="1"/>
          </p:cNvSpPr>
          <p:nvPr>
            <p:ph type="body" sz="quarter" idx="3"/>
          </p:nvPr>
        </p:nvSpPr>
        <p:spPr>
          <a:xfrm>
            <a:off x="679768" y="4715155"/>
            <a:ext cx="5438140" cy="4466986"/>
          </a:xfrm>
          <a:prstGeom prst="rect">
            <a:avLst/>
          </a:prstGeom>
        </p:spPr>
        <p:txBody>
          <a:bodyPr vert="horz" lIns="91287" tIns="45643" rIns="91287" bIns="4564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4"/>
            <a:ext cx="2945659" cy="496332"/>
          </a:xfrm>
          <a:prstGeom prst="rect">
            <a:avLst/>
          </a:prstGeom>
        </p:spPr>
        <p:txBody>
          <a:bodyPr vert="horz" lIns="91287" tIns="45643" rIns="91287" bIns="4564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287" tIns="45643" rIns="91287" bIns="45643" rtlCol="0" anchor="b"/>
          <a:lstStyle>
            <a:lvl1pPr algn="r">
              <a:defRPr sz="1200"/>
            </a:lvl1pPr>
          </a:lstStyle>
          <a:p>
            <a:fld id="{9FFD050D-326C-4A90-9476-C9D837CCEC30}" type="slidenum">
              <a:rPr lang="fr-FR" smtClean="0"/>
              <a:pPr/>
              <a:t>‹N°›</a:t>
            </a:fld>
            <a:endParaRPr lang="fr-FR"/>
          </a:p>
        </p:txBody>
      </p:sp>
    </p:spTree>
    <p:extLst>
      <p:ext uri="{BB962C8B-B14F-4D97-AF65-F5344CB8AC3E}">
        <p14:creationId xmlns:p14="http://schemas.microsoft.com/office/powerpoint/2010/main" val="359468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FD050D-326C-4A90-9476-C9D837CCEC30}" type="slidenum">
              <a:rPr lang="fr-FR" smtClean="0"/>
              <a:pPr/>
              <a:t>11</a:t>
            </a:fld>
            <a:endParaRPr lang="fr-FR"/>
          </a:p>
        </p:txBody>
      </p:sp>
    </p:spTree>
    <p:extLst>
      <p:ext uri="{BB962C8B-B14F-4D97-AF65-F5344CB8AC3E}">
        <p14:creationId xmlns:p14="http://schemas.microsoft.com/office/powerpoint/2010/main" val="241498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FD050D-326C-4A90-9476-C9D837CCEC30}" type="slidenum">
              <a:rPr lang="fr-FR" smtClean="0"/>
              <a:pPr/>
              <a:t>12</a:t>
            </a:fld>
            <a:endParaRPr lang="fr-FR"/>
          </a:p>
        </p:txBody>
      </p:sp>
    </p:spTree>
    <p:extLst>
      <p:ext uri="{BB962C8B-B14F-4D97-AF65-F5344CB8AC3E}">
        <p14:creationId xmlns:p14="http://schemas.microsoft.com/office/powerpoint/2010/main" val="3490255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rouge">
    <p:spTree>
      <p:nvGrpSpPr>
        <p:cNvPr id="1" name=""/>
        <p:cNvGrpSpPr/>
        <p:nvPr/>
      </p:nvGrpSpPr>
      <p:grpSpPr>
        <a:xfrm>
          <a:off x="0" y="0"/>
          <a:ext cx="0" cy="0"/>
          <a:chOff x="0" y="0"/>
          <a:chExt cx="0" cy="0"/>
        </a:xfrm>
      </p:grpSpPr>
      <p:sp>
        <p:nvSpPr>
          <p:cNvPr id="321" name="Hexagon 299"/>
          <p:cNvSpPr/>
          <p:nvPr userDrawn="1"/>
        </p:nvSpPr>
        <p:spPr>
          <a:xfrm rot="16200000">
            <a:off x="6808318" y="3404194"/>
            <a:ext cx="551668" cy="475576"/>
          </a:xfrm>
          <a:prstGeom prst="hexagon">
            <a:avLst>
              <a:gd name="adj" fmla="val 29977"/>
              <a:gd name="vf" fmla="val 1154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327" name="Rectangle 326">
            <a:extLst>
              <a:ext uri="{FF2B5EF4-FFF2-40B4-BE49-F238E27FC236}">
                <a16:creationId xmlns:a16="http://schemas.microsoft.com/office/drawing/2014/main" id="{0759374B-2F6F-4311-8CC4-6A732BB132F8}"/>
              </a:ext>
            </a:extLst>
          </p:cNvPr>
          <p:cNvSpPr/>
          <p:nvPr userDrawn="1"/>
        </p:nvSpPr>
        <p:spPr>
          <a:xfrm>
            <a:off x="0" y="-3128"/>
            <a:ext cx="9158461" cy="686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9" name="Image 328">
            <a:extLst>
              <a:ext uri="{FF2B5EF4-FFF2-40B4-BE49-F238E27FC236}">
                <a16:creationId xmlns:a16="http://schemas.microsoft.com/office/drawing/2014/main" id="{9DAD2072-D388-4F76-9966-7C9B49B72B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31" b="27269"/>
          <a:stretch/>
        </p:blipFill>
        <p:spPr>
          <a:xfrm>
            <a:off x="-14461" y="-3127"/>
            <a:ext cx="9158461" cy="5952408"/>
          </a:xfrm>
          <a:prstGeom prst="rect">
            <a:avLst/>
          </a:prstGeom>
        </p:spPr>
      </p:pic>
      <p:pic>
        <p:nvPicPr>
          <p:cNvPr id="6" name="Picture 15">
            <a:extLst>
              <a:ext uri="{FF2B5EF4-FFF2-40B4-BE49-F238E27FC236}">
                <a16:creationId xmlns:a16="http://schemas.microsoft.com/office/drawing/2014/main" id="{3F4B5FC9-8848-4C30-B1A8-5CE276B53F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2277" y="6083414"/>
            <a:ext cx="2233906" cy="5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12" name="Text Placeholder 14"/>
          <p:cNvSpPr>
            <a:spLocks noGrp="1"/>
          </p:cNvSpPr>
          <p:nvPr>
            <p:ph type="body" sz="quarter" idx="13" hasCustomPrompt="1"/>
          </p:nvPr>
        </p:nvSpPr>
        <p:spPr>
          <a:xfrm>
            <a:off x="1142976" y="2802830"/>
            <a:ext cx="3571900" cy="338554"/>
          </a:xfrm>
          <a:prstGeom prst="rect">
            <a:avLst/>
          </a:prstGeom>
          <a:noFill/>
        </p:spPr>
        <p:txBody>
          <a:bodyPr wrap="square"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13" name="Text Placeholder 14"/>
          <p:cNvSpPr>
            <a:spLocks noGrp="1"/>
          </p:cNvSpPr>
          <p:nvPr>
            <p:ph type="body" sz="quarter" idx="14" hasCustomPrompt="1"/>
          </p:nvPr>
        </p:nvSpPr>
        <p:spPr>
          <a:xfrm>
            <a:off x="1142976" y="3350247"/>
            <a:ext cx="3571900" cy="338554"/>
          </a:xfrm>
          <a:prstGeom prst="rect">
            <a:avLst/>
          </a:prstGeom>
          <a:noFill/>
        </p:spPr>
        <p:txBody>
          <a:bodyPr wrap="square"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17" name="Text Placeholder 14"/>
          <p:cNvSpPr>
            <a:spLocks noGrp="1"/>
          </p:cNvSpPr>
          <p:nvPr>
            <p:ph type="body" sz="quarter" idx="15" hasCustomPrompt="1"/>
          </p:nvPr>
        </p:nvSpPr>
        <p:spPr>
          <a:xfrm>
            <a:off x="1142976" y="3929066"/>
            <a:ext cx="3571900" cy="338554"/>
          </a:xfrm>
          <a:prstGeom prst="rect">
            <a:avLst/>
          </a:prstGeom>
          <a:noFill/>
        </p:spPr>
        <p:txBody>
          <a:bodyPr wrap="square"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18" name="Text Placeholder 20"/>
          <p:cNvSpPr>
            <a:spLocks noGrp="1"/>
          </p:cNvSpPr>
          <p:nvPr>
            <p:ph type="body" sz="quarter" idx="20" hasCustomPrompt="1"/>
          </p:nvPr>
        </p:nvSpPr>
        <p:spPr>
          <a:xfrm>
            <a:off x="6154535" y="2285992"/>
            <a:ext cx="1571636" cy="307975"/>
          </a:xfrm>
          <a:prstGeom prst="rect">
            <a:avLst/>
          </a:prstGeom>
        </p:spPr>
        <p:txBody>
          <a:bodyPr vert="horz" anchor="b">
            <a:noAutofit/>
          </a:bodyPr>
          <a:lstStyle>
            <a:lvl1pPr marL="0" indent="0">
              <a:buNone/>
              <a:defRPr sz="1600" i="1">
                <a:solidFill>
                  <a:srgbClr val="E0004D"/>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_____N° slide</a:t>
            </a:r>
            <a:endParaRPr lang="en"/>
          </a:p>
        </p:txBody>
      </p:sp>
      <p:sp>
        <p:nvSpPr>
          <p:cNvPr id="19" name="Text Placeholder 20"/>
          <p:cNvSpPr>
            <a:spLocks noGrp="1"/>
          </p:cNvSpPr>
          <p:nvPr>
            <p:ph type="body" sz="quarter" idx="21" hasCustomPrompt="1"/>
          </p:nvPr>
        </p:nvSpPr>
        <p:spPr>
          <a:xfrm>
            <a:off x="6154535" y="2833409"/>
            <a:ext cx="1571636" cy="307975"/>
          </a:xfrm>
          <a:prstGeom prst="rect">
            <a:avLst/>
          </a:prstGeom>
        </p:spPr>
        <p:txBody>
          <a:bodyPr vert="horz" anchor="b">
            <a:noAutofit/>
          </a:bodyPr>
          <a:lstStyle>
            <a:lvl1pPr marL="0" indent="0">
              <a:buNone/>
              <a:defRPr sz="1600" i="1">
                <a:solidFill>
                  <a:srgbClr val="E0004D"/>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_____N° slide</a:t>
            </a:r>
            <a:endParaRPr lang="en"/>
          </a:p>
        </p:txBody>
      </p:sp>
      <p:sp>
        <p:nvSpPr>
          <p:cNvPr id="20" name="Text Placeholder 20"/>
          <p:cNvSpPr>
            <a:spLocks noGrp="1"/>
          </p:cNvSpPr>
          <p:nvPr>
            <p:ph type="body" sz="quarter" idx="22" hasCustomPrompt="1"/>
          </p:nvPr>
        </p:nvSpPr>
        <p:spPr>
          <a:xfrm>
            <a:off x="6154535" y="3380826"/>
            <a:ext cx="1571636" cy="307975"/>
          </a:xfrm>
          <a:prstGeom prst="rect">
            <a:avLst/>
          </a:prstGeom>
        </p:spPr>
        <p:txBody>
          <a:bodyPr vert="horz" anchor="b">
            <a:noAutofit/>
          </a:bodyPr>
          <a:lstStyle>
            <a:lvl1pPr marL="0" indent="0">
              <a:buNone/>
              <a:defRPr sz="1600" i="1">
                <a:solidFill>
                  <a:srgbClr val="E0004D"/>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_____N° slide</a:t>
            </a:r>
            <a:endParaRPr lang="en"/>
          </a:p>
        </p:txBody>
      </p:sp>
      <p:sp>
        <p:nvSpPr>
          <p:cNvPr id="21" name="Text Placeholder 20"/>
          <p:cNvSpPr>
            <a:spLocks noGrp="1"/>
          </p:cNvSpPr>
          <p:nvPr>
            <p:ph type="body" sz="quarter" idx="23" hasCustomPrompt="1"/>
          </p:nvPr>
        </p:nvSpPr>
        <p:spPr>
          <a:xfrm>
            <a:off x="6154535" y="3959645"/>
            <a:ext cx="1571636" cy="307975"/>
          </a:xfrm>
          <a:prstGeom prst="rect">
            <a:avLst/>
          </a:prstGeom>
        </p:spPr>
        <p:txBody>
          <a:bodyPr vert="horz" anchor="b">
            <a:noAutofit/>
          </a:bodyPr>
          <a:lstStyle>
            <a:lvl1pPr marL="0" indent="0">
              <a:buNone/>
              <a:defRPr sz="1600" i="1">
                <a:solidFill>
                  <a:srgbClr val="E0004D"/>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_____N° slide</a:t>
            </a:r>
            <a:endParaRPr lang="en"/>
          </a:p>
        </p:txBody>
      </p:sp>
      <p:grpSp>
        <p:nvGrpSpPr>
          <p:cNvPr id="49" name="Group 70"/>
          <p:cNvGrpSpPr/>
          <p:nvPr userDrawn="1"/>
        </p:nvGrpSpPr>
        <p:grpSpPr>
          <a:xfrm rot="5400000">
            <a:off x="7491414" y="2338174"/>
            <a:ext cx="2291149" cy="1017295"/>
            <a:chOff x="4113725" y="2445301"/>
            <a:chExt cx="3091244" cy="1372546"/>
          </a:xfrm>
          <a:noFill/>
        </p:grpSpPr>
        <p:sp>
          <p:nvSpPr>
            <p:cNvPr id="50" name="Hexagon 74"/>
            <p:cNvSpPr/>
            <p:nvPr/>
          </p:nvSpPr>
          <p:spPr>
            <a:xfrm rot="16200000">
              <a:off x="4313467" y="2483348"/>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1" name="Hexagon 75"/>
            <p:cNvSpPr/>
            <p:nvPr/>
          </p:nvSpPr>
          <p:spPr>
            <a:xfrm rot="16200000">
              <a:off x="4789043" y="2483348"/>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2" name="Hexagon 76"/>
            <p:cNvSpPr/>
            <p:nvPr/>
          </p:nvSpPr>
          <p:spPr>
            <a:xfrm rot="16200000">
              <a:off x="5264619" y="2483348"/>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3" name="Hexagon 77"/>
            <p:cNvSpPr/>
            <p:nvPr/>
          </p:nvSpPr>
          <p:spPr>
            <a:xfrm rot="16200000">
              <a:off x="5740195" y="2483348"/>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4" name="Hexagon 78"/>
            <p:cNvSpPr/>
            <p:nvPr/>
          </p:nvSpPr>
          <p:spPr>
            <a:xfrm rot="16200000">
              <a:off x="6215771" y="2483348"/>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5" name="Hexagon 79"/>
            <p:cNvSpPr/>
            <p:nvPr/>
          </p:nvSpPr>
          <p:spPr>
            <a:xfrm rot="16200000">
              <a:off x="6691347" y="2483348"/>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6" name="Hexagon 80"/>
            <p:cNvSpPr/>
            <p:nvPr/>
          </p:nvSpPr>
          <p:spPr>
            <a:xfrm rot="16200000">
              <a:off x="4075679" y="2893941"/>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7" name="Hexagon 81"/>
            <p:cNvSpPr/>
            <p:nvPr/>
          </p:nvSpPr>
          <p:spPr>
            <a:xfrm rot="16200000">
              <a:off x="4551255" y="2893941"/>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8" name="Hexagon 82"/>
            <p:cNvSpPr/>
            <p:nvPr/>
          </p:nvSpPr>
          <p:spPr>
            <a:xfrm rot="16200000">
              <a:off x="5026831" y="2893941"/>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59" name="Hexagon 83"/>
            <p:cNvSpPr/>
            <p:nvPr/>
          </p:nvSpPr>
          <p:spPr>
            <a:xfrm rot="16200000">
              <a:off x="5502407" y="2893941"/>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0" name="Hexagon 84"/>
            <p:cNvSpPr/>
            <p:nvPr/>
          </p:nvSpPr>
          <p:spPr>
            <a:xfrm rot="16200000">
              <a:off x="5977983" y="2893941"/>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1" name="Hexagon 85"/>
            <p:cNvSpPr/>
            <p:nvPr/>
          </p:nvSpPr>
          <p:spPr>
            <a:xfrm rot="16200000">
              <a:off x="6453559" y="2893941"/>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2" name="Hexagon 86"/>
            <p:cNvSpPr/>
            <p:nvPr/>
          </p:nvSpPr>
          <p:spPr>
            <a:xfrm rot="16200000">
              <a:off x="4313467" y="3304225"/>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3" name="Hexagon 87"/>
            <p:cNvSpPr/>
            <p:nvPr/>
          </p:nvSpPr>
          <p:spPr>
            <a:xfrm rot="16200000">
              <a:off x="4789043" y="3304225"/>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4" name="Hexagon 88"/>
            <p:cNvSpPr/>
            <p:nvPr/>
          </p:nvSpPr>
          <p:spPr>
            <a:xfrm rot="16200000">
              <a:off x="5264619" y="3304225"/>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5" name="Hexagon 89"/>
            <p:cNvSpPr/>
            <p:nvPr/>
          </p:nvSpPr>
          <p:spPr>
            <a:xfrm rot="16200000">
              <a:off x="5740195" y="3304225"/>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6" name="Hexagon 90"/>
            <p:cNvSpPr/>
            <p:nvPr/>
          </p:nvSpPr>
          <p:spPr>
            <a:xfrm rot="16200000">
              <a:off x="6215771" y="3304225"/>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sp>
          <p:nvSpPr>
            <p:cNvPr id="67" name="Hexagon 91"/>
            <p:cNvSpPr/>
            <p:nvPr/>
          </p:nvSpPr>
          <p:spPr>
            <a:xfrm rot="16200000">
              <a:off x="6691347" y="3304225"/>
              <a:ext cx="551668" cy="475576"/>
            </a:xfrm>
            <a:prstGeom prst="hexagon">
              <a:avLst>
                <a:gd name="adj" fmla="val 29977"/>
                <a:gd name="vf" fmla="val 11547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
            </a:p>
          </p:txBody>
        </p:sp>
      </p:grpSp>
      <p:sp>
        <p:nvSpPr>
          <p:cNvPr id="37" name="Text Placeholder 14"/>
          <p:cNvSpPr>
            <a:spLocks noGrp="1"/>
          </p:cNvSpPr>
          <p:nvPr>
            <p:ph type="body" sz="quarter" idx="26" hasCustomPrompt="1"/>
          </p:nvPr>
        </p:nvSpPr>
        <p:spPr>
          <a:xfrm>
            <a:off x="1142976" y="2255215"/>
            <a:ext cx="3571900" cy="338554"/>
          </a:xfrm>
          <a:prstGeom prst="rect">
            <a:avLst/>
          </a:prstGeom>
          <a:noFill/>
        </p:spPr>
        <p:txBody>
          <a:bodyPr wrap="square"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39" name="Text Placeholder 14"/>
          <p:cNvSpPr>
            <a:spLocks noGrp="1"/>
          </p:cNvSpPr>
          <p:nvPr>
            <p:ph type="body" sz="quarter" idx="27" hasCustomPrompt="1"/>
          </p:nvPr>
        </p:nvSpPr>
        <p:spPr>
          <a:xfrm>
            <a:off x="1142976" y="4469991"/>
            <a:ext cx="3571900" cy="338554"/>
          </a:xfrm>
          <a:prstGeom prst="rect">
            <a:avLst/>
          </a:prstGeom>
          <a:noFill/>
        </p:spPr>
        <p:txBody>
          <a:bodyPr wrap="square"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40" name="Text Placeholder 20"/>
          <p:cNvSpPr>
            <a:spLocks noGrp="1"/>
          </p:cNvSpPr>
          <p:nvPr>
            <p:ph type="body" sz="quarter" idx="28" hasCustomPrompt="1"/>
          </p:nvPr>
        </p:nvSpPr>
        <p:spPr>
          <a:xfrm>
            <a:off x="6154535" y="4500570"/>
            <a:ext cx="1571636" cy="307975"/>
          </a:xfrm>
          <a:prstGeom prst="rect">
            <a:avLst/>
          </a:prstGeom>
        </p:spPr>
        <p:txBody>
          <a:bodyPr vert="horz" anchor="b">
            <a:noAutofit/>
          </a:bodyPr>
          <a:lstStyle>
            <a:lvl1pPr marL="0" indent="0">
              <a:buNone/>
              <a:defRPr sz="1600" i="1">
                <a:solidFill>
                  <a:srgbClr val="E0004D"/>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_____N° slide</a:t>
            </a:r>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u 3">
    <p:spTree>
      <p:nvGrpSpPr>
        <p:cNvPr id="1" name=""/>
        <p:cNvGrpSpPr/>
        <p:nvPr/>
      </p:nvGrpSpPr>
      <p:grpSpPr>
        <a:xfrm>
          <a:off x="0" y="0"/>
          <a:ext cx="0" cy="0"/>
          <a:chOff x="0" y="0"/>
          <a:chExt cx="0" cy="0"/>
        </a:xfrm>
      </p:grpSpPr>
      <p:cxnSp>
        <p:nvCxnSpPr>
          <p:cNvPr id="6" name="Straight Connector 5"/>
          <p:cNvCxnSpPr/>
          <p:nvPr userDrawn="1"/>
        </p:nvCxnSpPr>
        <p:spPr>
          <a:xfrm flipH="1">
            <a:off x="429418" y="1338083"/>
            <a:ext cx="8285163"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2"/>
          <p:cNvSpPr>
            <a:spLocks noGrp="1"/>
          </p:cNvSpPr>
          <p:nvPr>
            <p:ph type="body" sz="quarter" idx="11" hasCustomPrompt="1"/>
          </p:nvPr>
        </p:nvSpPr>
        <p:spPr>
          <a:xfrm>
            <a:off x="1377238" y="713655"/>
            <a:ext cx="6775800" cy="538825"/>
          </a:xfrm>
          <a:prstGeom prst="rect">
            <a:avLst/>
          </a:prstGeom>
        </p:spPr>
        <p:txBody>
          <a:bodyPr vert="horz" anchor="b"/>
          <a:lstStyle>
            <a:lvl1pPr marL="0" indent="0">
              <a:lnSpc>
                <a:spcPct val="90000"/>
              </a:lnSpc>
              <a:spcBef>
                <a:spcPts val="0"/>
              </a:spcBef>
              <a:buNone/>
              <a:defRPr sz="2800" b="1" cap="all" baseline="0">
                <a:solidFill>
                  <a:srgbClr val="003F7A"/>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DE LA PAGE</a:t>
            </a:r>
          </a:p>
        </p:txBody>
      </p:sp>
      <p:sp>
        <p:nvSpPr>
          <p:cNvPr id="21" name="Text Placeholder 12"/>
          <p:cNvSpPr>
            <a:spLocks noGrp="1"/>
          </p:cNvSpPr>
          <p:nvPr>
            <p:ph type="body" sz="quarter" idx="13" hasCustomPrompt="1"/>
          </p:nvPr>
        </p:nvSpPr>
        <p:spPr>
          <a:xfrm>
            <a:off x="689444" y="1432179"/>
            <a:ext cx="3376832" cy="650205"/>
          </a:xfrm>
          <a:prstGeom prst="rect">
            <a:avLst/>
          </a:prstGeom>
        </p:spPr>
        <p:txBody>
          <a:bodyPr vert="horz" anchor="b"/>
          <a:lstStyle>
            <a:lvl1pPr marL="0" indent="0">
              <a:lnSpc>
                <a:spcPct val="90000"/>
              </a:lnSpc>
              <a:spcBef>
                <a:spcPts val="0"/>
              </a:spcBef>
              <a:buNone/>
              <a:defRPr sz="1600" b="1" cap="all" baseline="0">
                <a:solidFill>
                  <a:srgbClr val="E41D4B"/>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DU GRAPHIQUE N°1</a:t>
            </a:r>
          </a:p>
        </p:txBody>
      </p:sp>
      <p:sp>
        <p:nvSpPr>
          <p:cNvPr id="23" name="Text Placeholder 12"/>
          <p:cNvSpPr>
            <a:spLocks noGrp="1"/>
          </p:cNvSpPr>
          <p:nvPr>
            <p:ph type="body" sz="quarter" idx="14" hasCustomPrompt="1"/>
          </p:nvPr>
        </p:nvSpPr>
        <p:spPr>
          <a:xfrm>
            <a:off x="4998644" y="1432179"/>
            <a:ext cx="3376832" cy="650205"/>
          </a:xfrm>
          <a:prstGeom prst="rect">
            <a:avLst/>
          </a:prstGeom>
        </p:spPr>
        <p:txBody>
          <a:bodyPr vert="horz" anchor="b"/>
          <a:lstStyle>
            <a:lvl1pPr marL="0" indent="0">
              <a:lnSpc>
                <a:spcPct val="90000"/>
              </a:lnSpc>
              <a:spcBef>
                <a:spcPts val="0"/>
              </a:spcBef>
              <a:buNone/>
              <a:defRPr sz="1600" b="1" cap="all" baseline="0">
                <a:solidFill>
                  <a:srgbClr val="E41D4B"/>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DU GRAPHIQUE N°2</a:t>
            </a:r>
          </a:p>
        </p:txBody>
      </p:sp>
    </p:spTree>
    <p:extLst>
      <p:ext uri="{BB962C8B-B14F-4D97-AF65-F5344CB8AC3E}">
        <p14:creationId xmlns:p14="http://schemas.microsoft.com/office/powerpoint/2010/main" val="5452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4414" y="1600200"/>
            <a:ext cx="7500990" cy="4525963"/>
          </a:xfrm>
        </p:spPr>
        <p:txBody>
          <a:bodyPr/>
          <a:lstStyle>
            <a:lvl1pPr marL="273050" indent="-273050">
              <a:buClr>
                <a:srgbClr val="84BD00"/>
              </a:buClr>
              <a:buSzPct val="75000"/>
              <a:buFont typeface="Wingdings 2" panose="05020102010507070707" pitchFamily="18" charset="2"/>
              <a:buChar char="Ã"/>
              <a:defRPr sz="2400">
                <a:solidFill>
                  <a:schemeClr val="tx1"/>
                </a:solidFill>
              </a:defRPr>
            </a:lvl1pPr>
            <a:lvl2pPr>
              <a:defRPr sz="1800"/>
            </a:lvl2pPr>
            <a:lvl3pPr>
              <a:buClr>
                <a:srgbClr val="84BD00"/>
              </a:buClr>
              <a:defRPr sz="1600"/>
            </a:lvl3pPr>
            <a:lvl4pPr>
              <a:defRPr sz="14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ext Placeholder 12"/>
          <p:cNvSpPr>
            <a:spLocks noGrp="1"/>
          </p:cNvSpPr>
          <p:nvPr>
            <p:ph type="body" sz="quarter" idx="11" hasCustomPrompt="1"/>
          </p:nvPr>
        </p:nvSpPr>
        <p:spPr>
          <a:xfrm>
            <a:off x="1214414" y="571480"/>
            <a:ext cx="7500990"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84BD00"/>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DE LA PAGE</a:t>
            </a:r>
          </a:p>
        </p:txBody>
      </p:sp>
      <p:pic>
        <p:nvPicPr>
          <p:cNvPr id="4" name="Image 3" descr="Une image contenant accessoire, parapluie, personne, homme&#10;&#10;Description générée automatiquement">
            <a:extLst>
              <a:ext uri="{FF2B5EF4-FFF2-40B4-BE49-F238E27FC236}">
                <a16:creationId xmlns:a16="http://schemas.microsoft.com/office/drawing/2014/main" id="{E30095E2-093C-4229-BB5C-A1C2B86FC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4" y="393288"/>
            <a:ext cx="1207113" cy="926672"/>
          </a:xfrm>
          <a:prstGeom prst="rect">
            <a:avLst/>
          </a:prstGeom>
        </p:spPr>
      </p:pic>
    </p:spTree>
    <p:extLst>
      <p:ext uri="{BB962C8B-B14F-4D97-AF65-F5344CB8AC3E}">
        <p14:creationId xmlns:p14="http://schemas.microsoft.com/office/powerpoint/2010/main" val="381592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4414" y="1600200"/>
            <a:ext cx="7500990" cy="4525963"/>
          </a:xfrm>
        </p:spPr>
        <p:txBody>
          <a:bodyPr/>
          <a:lstStyle>
            <a:lvl1pPr marL="273050" indent="-273050">
              <a:buClr>
                <a:srgbClr val="DF1995"/>
              </a:buClr>
              <a:buFont typeface="Wingdings 2" panose="05020102010507070707" pitchFamily="18" charset="2"/>
              <a:buChar char="Ã"/>
              <a:defRPr sz="2400">
                <a:solidFill>
                  <a:schemeClr val="tx1"/>
                </a:solidFill>
              </a:defRPr>
            </a:lvl1pPr>
            <a:lvl2pPr>
              <a:defRPr sz="1800"/>
            </a:lvl2pPr>
            <a:lvl3pPr>
              <a:buClr>
                <a:srgbClr val="DF1995"/>
              </a:buClr>
              <a:defRPr sz="1600"/>
            </a:lvl3pPr>
            <a:lvl4pPr>
              <a:defRPr sz="14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ext Placeholder 12"/>
          <p:cNvSpPr>
            <a:spLocks noGrp="1"/>
          </p:cNvSpPr>
          <p:nvPr>
            <p:ph type="body" sz="quarter" idx="11" hasCustomPrompt="1"/>
          </p:nvPr>
        </p:nvSpPr>
        <p:spPr>
          <a:xfrm>
            <a:off x="1214414" y="571480"/>
            <a:ext cx="7500990"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DF1995"/>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DE LA PAGE</a:t>
            </a:r>
          </a:p>
        </p:txBody>
      </p:sp>
      <p:pic>
        <p:nvPicPr>
          <p:cNvPr id="11" name="Image 10">
            <a:extLst>
              <a:ext uri="{FF2B5EF4-FFF2-40B4-BE49-F238E27FC236}">
                <a16:creationId xmlns:a16="http://schemas.microsoft.com/office/drawing/2014/main" id="{D4439C16-1AA6-4A40-992C-7A635B1C21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93288"/>
            <a:ext cx="1207113" cy="926672"/>
          </a:xfrm>
          <a:prstGeom prst="rect">
            <a:avLst/>
          </a:prstGeom>
          <a:effectLst>
            <a:outerShdw blurRad="165100" dist="50800" dir="3120000" algn="ctr" rotWithShape="0">
              <a:schemeClr val="tx1">
                <a:alpha val="65000"/>
              </a:schemeClr>
            </a:outerShdw>
          </a:effectLst>
        </p:spPr>
      </p:pic>
    </p:spTree>
    <p:extLst>
      <p:ext uri="{BB962C8B-B14F-4D97-AF65-F5344CB8AC3E}">
        <p14:creationId xmlns:p14="http://schemas.microsoft.com/office/powerpoint/2010/main" val="16073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2E7A798-92B1-4F13-ABCA-4644CC349D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93288"/>
            <a:ext cx="1207113" cy="926672"/>
          </a:xfrm>
          <a:prstGeom prst="rect">
            <a:avLst/>
          </a:prstGeom>
          <a:effectLst>
            <a:outerShdw blurRad="165100" dist="50800" dir="3120000" algn="ctr" rotWithShape="0">
              <a:schemeClr val="tx1">
                <a:alpha val="65000"/>
              </a:schemeClr>
            </a:outerShdw>
          </a:effectLst>
        </p:spPr>
      </p:pic>
      <p:sp>
        <p:nvSpPr>
          <p:cNvPr id="3" name="Espace réservé du contenu 2"/>
          <p:cNvSpPr>
            <a:spLocks noGrp="1"/>
          </p:cNvSpPr>
          <p:nvPr>
            <p:ph idx="1"/>
          </p:nvPr>
        </p:nvSpPr>
        <p:spPr>
          <a:xfrm>
            <a:off x="1214414" y="1600200"/>
            <a:ext cx="7500990" cy="4525963"/>
          </a:xfrm>
        </p:spPr>
        <p:txBody>
          <a:bodyPr/>
          <a:lstStyle>
            <a:lvl1pPr marL="273050" indent="-273050">
              <a:buClr>
                <a:srgbClr val="E35205"/>
              </a:buClr>
              <a:buSzPct val="75000"/>
              <a:buFont typeface="Wingdings 2" panose="05020102010507070707" pitchFamily="18" charset="2"/>
              <a:buChar char="Ã"/>
              <a:defRPr sz="2400">
                <a:solidFill>
                  <a:schemeClr val="tx1"/>
                </a:solidFill>
              </a:defRPr>
            </a:lvl1pPr>
            <a:lvl2pPr>
              <a:defRPr sz="1800"/>
            </a:lvl2pPr>
            <a:lvl3pPr>
              <a:buClr>
                <a:srgbClr val="E35205"/>
              </a:buClr>
              <a:defRPr sz="1600"/>
            </a:lvl3pPr>
            <a:lvl4pPr>
              <a:defRPr sz="14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ext Placeholder 12"/>
          <p:cNvSpPr>
            <a:spLocks noGrp="1"/>
          </p:cNvSpPr>
          <p:nvPr>
            <p:ph type="body" sz="quarter" idx="11" hasCustomPrompt="1"/>
          </p:nvPr>
        </p:nvSpPr>
        <p:spPr>
          <a:xfrm>
            <a:off x="1214414" y="571480"/>
            <a:ext cx="7500990"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E35205"/>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DE LA PAGE</a:t>
            </a:r>
          </a:p>
        </p:txBody>
      </p:sp>
    </p:spTree>
    <p:extLst>
      <p:ext uri="{BB962C8B-B14F-4D97-AF65-F5344CB8AC3E}">
        <p14:creationId xmlns:p14="http://schemas.microsoft.com/office/powerpoint/2010/main" val="59991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4414" y="1600200"/>
            <a:ext cx="7500990" cy="4525963"/>
          </a:xfrm>
        </p:spPr>
        <p:txBody>
          <a:bodyPr/>
          <a:lstStyle>
            <a:lvl1pPr marL="273050" indent="-273050">
              <a:buClr>
                <a:srgbClr val="EF7B08"/>
              </a:buClr>
              <a:buSzPct val="75000"/>
              <a:buFont typeface="Wingdings 2" panose="05020102010507070707" pitchFamily="18" charset="2"/>
              <a:buChar char="Ã"/>
              <a:defRPr sz="2400">
                <a:solidFill>
                  <a:schemeClr val="tx1"/>
                </a:solidFill>
              </a:defRPr>
            </a:lvl1pPr>
            <a:lvl2pPr>
              <a:defRPr sz="1800"/>
            </a:lvl2pPr>
            <a:lvl3pPr>
              <a:buClr>
                <a:srgbClr val="EF7B08"/>
              </a:buClr>
              <a:defRPr sz="1600"/>
            </a:lvl3pPr>
            <a:lvl4pPr>
              <a:defRPr sz="14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ext Placeholder 12"/>
          <p:cNvSpPr>
            <a:spLocks noGrp="1"/>
          </p:cNvSpPr>
          <p:nvPr>
            <p:ph type="body" sz="quarter" idx="11" hasCustomPrompt="1"/>
          </p:nvPr>
        </p:nvSpPr>
        <p:spPr>
          <a:xfrm>
            <a:off x="1214414" y="571480"/>
            <a:ext cx="7500990"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EF7B08"/>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DE LA PAGE</a:t>
            </a:r>
          </a:p>
        </p:txBody>
      </p:sp>
      <p:pic>
        <p:nvPicPr>
          <p:cNvPr id="10" name="Image 9">
            <a:extLst>
              <a:ext uri="{FF2B5EF4-FFF2-40B4-BE49-F238E27FC236}">
                <a16:creationId xmlns:a16="http://schemas.microsoft.com/office/drawing/2014/main" id="{16476B60-C34D-4550-B293-43A3FF68C1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93288"/>
            <a:ext cx="1207113" cy="926672"/>
          </a:xfrm>
          <a:prstGeom prst="rect">
            <a:avLst/>
          </a:prstGeom>
          <a:effectLst>
            <a:outerShdw blurRad="165100" dist="50800" dir="3120000" algn="ctr" rotWithShape="0">
              <a:schemeClr val="tx1">
                <a:alpha val="65000"/>
              </a:schemeClr>
            </a:outerShdw>
          </a:effectLst>
        </p:spPr>
      </p:pic>
    </p:spTree>
    <p:extLst>
      <p:ext uri="{BB962C8B-B14F-4D97-AF65-F5344CB8AC3E}">
        <p14:creationId xmlns:p14="http://schemas.microsoft.com/office/powerpoint/2010/main" val="301232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4414" y="1600200"/>
            <a:ext cx="7500990" cy="4525963"/>
          </a:xfrm>
        </p:spPr>
        <p:txBody>
          <a:bodyPr/>
          <a:lstStyle>
            <a:lvl1pPr marL="273050" indent="-273050">
              <a:buClr>
                <a:srgbClr val="702F8A"/>
              </a:buClr>
              <a:buSzPct val="75000"/>
              <a:buFont typeface="Wingdings 2" panose="05020102010507070707" pitchFamily="18" charset="2"/>
              <a:buChar char="Ã"/>
              <a:defRPr sz="2400">
                <a:solidFill>
                  <a:schemeClr val="tx1"/>
                </a:solidFill>
              </a:defRPr>
            </a:lvl1pPr>
            <a:lvl2pPr>
              <a:defRPr sz="1800"/>
            </a:lvl2pPr>
            <a:lvl3pPr>
              <a:buClr>
                <a:srgbClr val="702F8A"/>
              </a:buClr>
              <a:defRPr sz="1600"/>
            </a:lvl3pPr>
            <a:lvl4pPr>
              <a:defRPr sz="14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2" name="Text Placeholder 12"/>
          <p:cNvSpPr>
            <a:spLocks noGrp="1"/>
          </p:cNvSpPr>
          <p:nvPr>
            <p:ph type="body" sz="quarter" idx="11" hasCustomPrompt="1"/>
          </p:nvPr>
        </p:nvSpPr>
        <p:spPr>
          <a:xfrm>
            <a:off x="1214414" y="571480"/>
            <a:ext cx="7500990"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702F8A"/>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TITRE DE LA PAGE</a:t>
            </a:r>
          </a:p>
        </p:txBody>
      </p:sp>
      <p:pic>
        <p:nvPicPr>
          <p:cNvPr id="13" name="Image 12">
            <a:extLst>
              <a:ext uri="{FF2B5EF4-FFF2-40B4-BE49-F238E27FC236}">
                <a16:creationId xmlns:a16="http://schemas.microsoft.com/office/drawing/2014/main" id="{18240C4C-1B1C-427C-B7A3-C66E300A72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93288"/>
            <a:ext cx="1207113" cy="926672"/>
          </a:xfrm>
          <a:prstGeom prst="rect">
            <a:avLst/>
          </a:prstGeom>
          <a:effectLst>
            <a:outerShdw blurRad="165100" dist="50800" dir="3120000" algn="ctr" rotWithShape="0">
              <a:schemeClr val="tx1">
                <a:alpha val="65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u 1">
    <p:spTree>
      <p:nvGrpSpPr>
        <p:cNvPr id="1" name=""/>
        <p:cNvGrpSpPr/>
        <p:nvPr/>
      </p:nvGrpSpPr>
      <p:grpSpPr>
        <a:xfrm>
          <a:off x="0" y="0"/>
          <a:ext cx="0" cy="0"/>
          <a:chOff x="0" y="0"/>
          <a:chExt cx="0" cy="0"/>
        </a:xfrm>
      </p:grpSpPr>
      <p:cxnSp>
        <p:nvCxnSpPr>
          <p:cNvPr id="6" name="Straight Connector 5"/>
          <p:cNvCxnSpPr/>
          <p:nvPr userDrawn="1"/>
        </p:nvCxnSpPr>
        <p:spPr>
          <a:xfrm flipH="1">
            <a:off x="429418" y="1338083"/>
            <a:ext cx="8285163"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2"/>
          <p:cNvSpPr>
            <a:spLocks noGrp="1"/>
          </p:cNvSpPr>
          <p:nvPr>
            <p:ph type="body" sz="quarter" idx="12" hasCustomPrompt="1"/>
          </p:nvPr>
        </p:nvSpPr>
        <p:spPr>
          <a:xfrm>
            <a:off x="583823" y="645242"/>
            <a:ext cx="598097" cy="617062"/>
          </a:xfrm>
          <a:prstGeom prst="rect">
            <a:avLst/>
          </a:prstGeom>
        </p:spPr>
        <p:txBody>
          <a:bodyPr vert="horz" anchor="b"/>
          <a:lstStyle>
            <a:lvl1pPr marL="0" indent="0" algn="r">
              <a:lnSpc>
                <a:spcPct val="90000"/>
              </a:lnSpc>
              <a:spcBef>
                <a:spcPts val="0"/>
              </a:spcBef>
              <a:buNone/>
              <a:defRPr sz="3600" b="1" i="1" baseline="0">
                <a:solidFill>
                  <a:srgbClr val="E41D4B"/>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t>1</a:t>
            </a:r>
          </a:p>
        </p:txBody>
      </p:sp>
      <p:sp>
        <p:nvSpPr>
          <p:cNvPr id="19" name="Text Placeholder 12"/>
          <p:cNvSpPr>
            <a:spLocks noGrp="1"/>
          </p:cNvSpPr>
          <p:nvPr>
            <p:ph type="body" sz="quarter" idx="11" hasCustomPrompt="1"/>
          </p:nvPr>
        </p:nvSpPr>
        <p:spPr>
          <a:xfrm>
            <a:off x="1377238" y="713655"/>
            <a:ext cx="6775800" cy="538825"/>
          </a:xfrm>
          <a:prstGeom prst="rect">
            <a:avLst/>
          </a:prstGeom>
        </p:spPr>
        <p:txBody>
          <a:bodyPr vert="horz" anchor="b"/>
          <a:lstStyle>
            <a:lvl1pPr marL="0" indent="0">
              <a:lnSpc>
                <a:spcPct val="90000"/>
              </a:lnSpc>
              <a:spcBef>
                <a:spcPts val="0"/>
              </a:spcBef>
              <a:buNone/>
              <a:defRPr sz="2800" b="1" cap="all" baseline="0">
                <a:solidFill>
                  <a:srgbClr val="003F7A"/>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t>TITRE DE LA PAGE</a:t>
            </a:r>
          </a:p>
        </p:txBody>
      </p:sp>
      <p:sp>
        <p:nvSpPr>
          <p:cNvPr id="21" name="Text Placeholder 12"/>
          <p:cNvSpPr>
            <a:spLocks noGrp="1"/>
          </p:cNvSpPr>
          <p:nvPr>
            <p:ph type="body" sz="quarter" idx="13" hasCustomPrompt="1"/>
          </p:nvPr>
        </p:nvSpPr>
        <p:spPr>
          <a:xfrm>
            <a:off x="1377238" y="1761547"/>
            <a:ext cx="6775800" cy="650205"/>
          </a:xfrm>
          <a:prstGeom prst="rect">
            <a:avLst/>
          </a:prstGeom>
        </p:spPr>
        <p:txBody>
          <a:bodyPr vert="horz" anchor="b"/>
          <a:lstStyle>
            <a:lvl1pPr marL="0" indent="0">
              <a:lnSpc>
                <a:spcPct val="90000"/>
              </a:lnSpc>
              <a:spcBef>
                <a:spcPts val="0"/>
              </a:spcBef>
              <a:buNone/>
              <a:defRPr sz="1800" b="1" cap="all" baseline="0">
                <a:solidFill>
                  <a:srgbClr val="E41D4B"/>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t>TITRE DU PARAGRAPHE</a:t>
            </a:r>
          </a:p>
        </p:txBody>
      </p:sp>
      <p:sp>
        <p:nvSpPr>
          <p:cNvPr id="23" name="Text Placeholder 12"/>
          <p:cNvSpPr>
            <a:spLocks noGrp="1"/>
          </p:cNvSpPr>
          <p:nvPr>
            <p:ph type="body" sz="quarter" idx="14" hasCustomPrompt="1"/>
          </p:nvPr>
        </p:nvSpPr>
        <p:spPr>
          <a:xfrm>
            <a:off x="1377238" y="2569880"/>
            <a:ext cx="6775800" cy="650205"/>
          </a:xfrm>
          <a:prstGeom prst="rect">
            <a:avLst/>
          </a:prstGeom>
        </p:spPr>
        <p:txBody>
          <a:bodyPr vert="horz" anchor="t"/>
          <a:lstStyle>
            <a:lvl1pPr marL="0" indent="0">
              <a:lnSpc>
                <a:spcPct val="110000"/>
              </a:lnSpc>
              <a:spcBef>
                <a:spcPts val="0"/>
              </a:spcBef>
              <a:buNone/>
              <a:defRPr sz="1200" b="0" baseline="0">
                <a:solidFill>
                  <a:schemeClr val="tx1"/>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t>Votre texte ici </a:t>
            </a:r>
            <a:r>
              <a:rPr lang="en-US" dirty="0"/>
              <a:t>–</a:t>
            </a:r>
            <a:r>
              <a:rPr lang="fr-FR" dirty="0"/>
              <a:t> corps 12</a:t>
            </a:r>
          </a:p>
        </p:txBody>
      </p:sp>
      <p:sp>
        <p:nvSpPr>
          <p:cNvPr id="24" name="Text Placeholder 12"/>
          <p:cNvSpPr>
            <a:spLocks noGrp="1"/>
          </p:cNvSpPr>
          <p:nvPr>
            <p:ph type="body" sz="quarter" idx="15" hasCustomPrompt="1"/>
          </p:nvPr>
        </p:nvSpPr>
        <p:spPr>
          <a:xfrm>
            <a:off x="1377238" y="3434406"/>
            <a:ext cx="6775800" cy="2546661"/>
          </a:xfrm>
          <a:prstGeom prst="rect">
            <a:avLst/>
          </a:prstGeom>
        </p:spPr>
        <p:txBody>
          <a:bodyPr vert="horz" anchor="t"/>
          <a:lstStyle>
            <a:lvl1pPr marL="171450" indent="-171450">
              <a:lnSpc>
                <a:spcPct val="100000"/>
              </a:lnSpc>
              <a:spcBef>
                <a:spcPts val="0"/>
              </a:spcBef>
              <a:spcAft>
                <a:spcPts val="600"/>
              </a:spcAft>
              <a:buFontTx/>
              <a:buBlip>
                <a:blip r:embed="rId2"/>
              </a:buBlip>
              <a:defRPr sz="1200" b="0" baseline="0">
                <a:solidFill>
                  <a:schemeClr val="tx1"/>
                </a:solidFill>
                <a:latin typeface="Calibri"/>
                <a:cs typeface="Calibri"/>
              </a:defRPr>
            </a:lvl1pPr>
            <a:lvl2pPr marL="450850" indent="-92075">
              <a:lnSpc>
                <a:spcPct val="100000"/>
              </a:lnSpc>
              <a:buFont typeface="Lucida Grande"/>
              <a:buChar char="–"/>
              <a:defRPr sz="1100">
                <a:latin typeface="Calibri"/>
                <a:cs typeface="Calibri"/>
              </a:defRPr>
            </a:lvl2pPr>
            <a:lvl3pPr marL="809625" indent="-92075">
              <a:buSzPct val="90000"/>
              <a:buFont typeface="Lucida Grande"/>
              <a:buChar char="&gt;"/>
              <a:defRPr sz="11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t>Liste Niveau 1 </a:t>
            </a:r>
            <a:r>
              <a:rPr lang="en-US" dirty="0"/>
              <a:t>–</a:t>
            </a:r>
            <a:r>
              <a:rPr lang="fr-FR" dirty="0"/>
              <a:t> corps 12</a:t>
            </a:r>
          </a:p>
          <a:p>
            <a:pPr lvl="1"/>
            <a:r>
              <a:rPr lang="fr-FR" dirty="0"/>
              <a:t>Liste Niveau 2 </a:t>
            </a:r>
            <a:r>
              <a:rPr lang="en-US" dirty="0"/>
              <a:t>–</a:t>
            </a:r>
            <a:r>
              <a:rPr lang="fr-FR" dirty="0"/>
              <a:t> corps 11</a:t>
            </a:r>
          </a:p>
          <a:p>
            <a:pPr lvl="2"/>
            <a:r>
              <a:rPr lang="fr-FR" dirty="0"/>
              <a:t>Liste Niveau 3 </a:t>
            </a:r>
            <a:r>
              <a:rPr lang="en-US" dirty="0"/>
              <a:t>–</a:t>
            </a:r>
            <a:r>
              <a:rPr lang="fr-FR" dirty="0"/>
              <a:t> corps 11</a:t>
            </a:r>
          </a:p>
        </p:txBody>
      </p:sp>
    </p:spTree>
    <p:extLst>
      <p:ext uri="{BB962C8B-B14F-4D97-AF65-F5344CB8AC3E}">
        <p14:creationId xmlns:p14="http://schemas.microsoft.com/office/powerpoint/2010/main" val="85017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214414" y="1600200"/>
            <a:ext cx="7472386"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8" name="Date Placeholder 2"/>
          <p:cNvSpPr txBox="1">
            <a:spLocks/>
          </p:cNvSpPr>
          <p:nvPr userDrawn="1"/>
        </p:nvSpPr>
        <p:spPr>
          <a:xfrm>
            <a:off x="348786" y="6429396"/>
            <a:ext cx="673707" cy="246221"/>
          </a:xfrm>
          <a:prstGeom prst="rect">
            <a:avLst/>
          </a:prstGeom>
          <a:noFill/>
        </p:spPr>
        <p:txBody>
          <a:bodyPr wrap="none" rtlCol="0">
            <a:spAutoFit/>
          </a:bodyPr>
          <a:lstStyle>
            <a:lvl1pPr algn="l">
              <a:defRPr lang="en-US" sz="1000" smtClean="0">
                <a:solidFill>
                  <a:schemeClr val="tx1">
                    <a:lumMod val="75000"/>
                    <a:lumOff val="25000"/>
                  </a:schemeClr>
                </a:solidFill>
                <a:latin typeface="Calibri"/>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D2B1B0-9547-0544-9FFA-649FF1FFB506}" type="datetime1">
              <a:rPr kumimoji="0" lang="fr-FR" sz="1000" b="0" i="0" u="none" strike="noStrike" kern="1200" cap="none" spc="0" normalizeH="0" baseline="0" noProof="0" smtClean="0">
                <a:ln>
                  <a:noFill/>
                </a:ln>
                <a:solidFill>
                  <a:schemeClr val="tx1">
                    <a:lumMod val="75000"/>
                    <a:lumOff val="25000"/>
                  </a:schemeClr>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04/08/2021</a:t>
            </a:fld>
            <a:endParaRPr kumimoji="0" lang="en-US" sz="1000" b="0" i="0" u="none" strike="noStrike" kern="1200" cap="none" spc="0" normalizeH="0" baseline="0" noProof="0">
              <a:ln>
                <a:noFill/>
              </a:ln>
              <a:solidFill>
                <a:schemeClr val="tx1">
                  <a:lumMod val="75000"/>
                  <a:lumOff val="25000"/>
                </a:schemeClr>
              </a:solidFill>
              <a:effectLst/>
              <a:uLnTx/>
              <a:uFillTx/>
              <a:latin typeface="Calibri"/>
              <a:ea typeface="+mn-ea"/>
              <a:cs typeface="Calibri"/>
            </a:endParaRPr>
          </a:p>
        </p:txBody>
      </p:sp>
      <p:sp>
        <p:nvSpPr>
          <p:cNvPr id="11" name="Slide Number Placeholder 3"/>
          <p:cNvSpPr txBox="1">
            <a:spLocks/>
          </p:cNvSpPr>
          <p:nvPr userDrawn="1"/>
        </p:nvSpPr>
        <p:spPr>
          <a:xfrm>
            <a:off x="8379109" y="6429396"/>
            <a:ext cx="310341" cy="246221"/>
          </a:xfrm>
          <a:prstGeom prst="rect">
            <a:avLst/>
          </a:prstGeom>
          <a:noFill/>
        </p:spPr>
        <p:txBody>
          <a:bodyPr wrap="none" rIns="0" rtlCol="0">
            <a:spAutoFit/>
          </a:bodyPr>
          <a:lstStyle>
            <a:lvl1pPr algn="l">
              <a:defRPr lang="fr-FR" sz="1200" b="1" smtClean="0">
                <a:solidFill>
                  <a:srgbClr val="003F7A"/>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1000" b="0" i="0" u="none" strike="noStrike" kern="1200" cap="none" spc="0" normalizeH="0" baseline="0" noProof="0" smtClean="0">
                <a:ln>
                  <a:noFill/>
                </a:ln>
                <a:solidFill>
                  <a:schemeClr val="tx1">
                    <a:lumMod val="75000"/>
                    <a:lumOff val="25000"/>
                  </a:schemeClr>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000" b="0" i="0" u="none" strike="noStrike" kern="1200" cap="none" spc="0" normalizeH="0" baseline="0" noProof="0">
              <a:ln>
                <a:noFill/>
              </a:ln>
              <a:solidFill>
                <a:schemeClr val="tx1">
                  <a:lumMod val="75000"/>
                  <a:lumOff val="25000"/>
                </a:schemeClr>
              </a:solidFill>
              <a:effectLst/>
              <a:uLnTx/>
              <a:uFillTx/>
              <a:latin typeface="Calibri"/>
              <a:ea typeface="+mn-ea"/>
              <a:cs typeface="Calibri"/>
            </a:endParaRPr>
          </a:p>
        </p:txBody>
      </p:sp>
      <p:cxnSp>
        <p:nvCxnSpPr>
          <p:cNvPr id="7" name="Straight Connector 16"/>
          <p:cNvCxnSpPr/>
          <p:nvPr userDrawn="1"/>
        </p:nvCxnSpPr>
        <p:spPr>
          <a:xfrm flipH="1">
            <a:off x="429418" y="6429396"/>
            <a:ext cx="8285163" cy="0"/>
          </a:xfrm>
          <a:prstGeom prst="line">
            <a:avLst/>
          </a:prstGeom>
          <a:ln w="127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5">
            <a:extLst>
              <a:ext uri="{FF2B5EF4-FFF2-40B4-BE49-F238E27FC236}">
                <a16:creationId xmlns:a16="http://schemas.microsoft.com/office/drawing/2014/main" id="{3100E8EC-5C8D-44DB-B13A-6FFAE69AE970}"/>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228360" y="182383"/>
            <a:ext cx="1691197" cy="3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17" r:id="rId3"/>
    <p:sldLayoutId id="2147483716" r:id="rId4"/>
    <p:sldLayoutId id="2147483715" r:id="rId5"/>
    <p:sldLayoutId id="2147483714" r:id="rId6"/>
    <p:sldLayoutId id="2147483713" r:id="rId7"/>
    <p:sldLayoutId id="2147483712" r:id="rId8"/>
    <p:sldLayoutId id="2147483722" r:id="rId9"/>
  </p:sldLayoutIdLst>
  <p:hf hdr="0"/>
  <p:txStyles>
    <p:titleStyle>
      <a:lvl1pPr algn="ctr" defTabSz="914400" rtl="0" eaLnBrk="1" latinLnBrk="0" hangingPunct="1">
        <a:spcBef>
          <a:spcPct val="0"/>
        </a:spcBef>
        <a:buNone/>
        <a:defRPr kumimoji="0" lang="fr-FR" sz="2400" b="1" i="0" u="none" strike="noStrike" kern="1200" cap="all" spc="0" normalizeH="0" baseline="0" noProof="0" dirty="0">
          <a:ln>
            <a:noFill/>
          </a:ln>
          <a:solidFill>
            <a:srgbClr val="003F7A"/>
          </a:solidFill>
          <a:effectLst/>
          <a:uLnTx/>
          <a:uFillTx/>
          <a:latin typeface="Calibri"/>
          <a:ea typeface="+mn-ea"/>
          <a:cs typeface="+mn-cs"/>
        </a:defRPr>
      </a:lvl1pPr>
    </p:titleStyle>
    <p:bodyStyle>
      <a:lvl1pPr marL="273050" indent="-273050" algn="l" defTabSz="914400" rtl="0" eaLnBrk="1" latinLnBrk="0" hangingPunct="1">
        <a:spcBef>
          <a:spcPts val="600"/>
        </a:spcBef>
        <a:buClr>
          <a:srgbClr val="E0004D"/>
        </a:buClr>
        <a:buSzPct val="80000"/>
        <a:buFontTx/>
        <a:buBlip>
          <a:blip r:embed="rId12"/>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al-in.fr/#/deco" TargetMode="External"/><Relationship Id="rId7" Type="http://schemas.openxmlformats.org/officeDocument/2006/relationships/hyperlink" Target="https://site.actionlogement.fr/demande-de-logement-temporair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locapass.actionlogement.fr/" TargetMode="External"/><Relationship Id="rId5" Type="http://schemas.openxmlformats.org/officeDocument/2006/relationships/hyperlink" Target="https://www.visale.fr/"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s://www.actionlogement.fr/demande-cfi"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actionlogement.fr/le-pret-pour-l-acquisition-dans-l-ancien?utm_source=partenaire&amp;utm_campaign=pret-acquisition-09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ctionlogement.fr/pret-travaux/dossier/financement-travaux" TargetMode="Externa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ctionlogement.fr/demande-mobilite" TargetMode="Externa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site.actionlogement.fr/demande-de-logement-temporai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mobilijeune.actionlogement.fr/connexion?loginRedirect=https%3A%2F%2Fmobilijeune.actionlogement.fr%2F" TargetMode="External"/><Relationship Id="rId1" Type="http://schemas.openxmlformats.org/officeDocument/2006/relationships/slideLayout" Target="../slideLayouts/slideLayout5.xml"/><Relationship Id="rId5" Type="http://schemas.openxmlformats.org/officeDocument/2006/relationships/hyperlink" Target="https://piv.actionlogement.fr/simulateur-mobilite"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ite.actionlogement.fr/je-souhaite-etre-aid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dnj0hFuK4yM" TargetMode="External"/><Relationship Id="rId3" Type="http://schemas.openxmlformats.org/officeDocument/2006/relationships/image" Target="../media/image42.PNG"/><Relationship Id="rId7" Type="http://schemas.openxmlformats.org/officeDocument/2006/relationships/image" Target="../media/image2.jpe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twitter.com/Services_AL" TargetMode="External"/><Relationship Id="rId7" Type="http://schemas.openxmlformats.org/officeDocument/2006/relationships/hyperlink" Target="https://www.linkedin.com/company/uesl---action-logement" TargetMode="External"/><Relationship Id="rId2" Type="http://schemas.openxmlformats.org/officeDocument/2006/relationships/hyperlink" Target="https://www.actionlogement.fr/" TargetMode="Externa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hyperlink" Target="https://www.youtube.com/channel/UC-eUUXSRQUZojykVQHo96NQ"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hyperlink" Target="https://www.actionlogement.fr/implantation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groupe.actionlogement.f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groupe.actionlogement.f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roupe.actionlogement.fr/"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groupe.actionlogement.fr/notre-organisation"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Mf7-XmzDCos" TargetMode="Externa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3F2ABE9-39EC-473F-A33C-BDA51173D7AB}"/>
              </a:ext>
            </a:extLst>
          </p:cNvPr>
          <p:cNvPicPr>
            <a:picLocks noChangeAspect="1"/>
          </p:cNvPicPr>
          <p:nvPr/>
        </p:nvPicPr>
        <p:blipFill rotWithShape="1">
          <a:blip r:embed="rId2">
            <a:extLst>
              <a:ext uri="{28A0092B-C50C-407E-A947-70E740481C1C}">
                <a14:useLocalDpi xmlns:a14="http://schemas.microsoft.com/office/drawing/2010/main" val="0"/>
              </a:ext>
            </a:extLst>
          </a:blip>
          <a:srcRect t="18230"/>
          <a:stretch/>
        </p:blipFill>
        <p:spPr>
          <a:xfrm>
            <a:off x="467544" y="0"/>
            <a:ext cx="1097512" cy="1721921"/>
          </a:xfrm>
          <a:prstGeom prst="rect">
            <a:avLst/>
          </a:prstGeom>
        </p:spPr>
      </p:pic>
      <p:sp>
        <p:nvSpPr>
          <p:cNvPr id="15" name="Rectangle 14">
            <a:extLst>
              <a:ext uri="{FF2B5EF4-FFF2-40B4-BE49-F238E27FC236}">
                <a16:creationId xmlns:a16="http://schemas.microsoft.com/office/drawing/2014/main" id="{ED731F0A-E1C1-403C-952B-54250FC94701}"/>
              </a:ext>
            </a:extLst>
          </p:cNvPr>
          <p:cNvSpPr/>
          <p:nvPr/>
        </p:nvSpPr>
        <p:spPr>
          <a:xfrm>
            <a:off x="1763688" y="511644"/>
            <a:ext cx="4248472" cy="721255"/>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15213E1-1CBA-4E0B-9A0A-659183066AF4}"/>
              </a:ext>
            </a:extLst>
          </p:cNvPr>
          <p:cNvSpPr/>
          <p:nvPr/>
        </p:nvSpPr>
        <p:spPr>
          <a:xfrm>
            <a:off x="1766557" y="1339879"/>
            <a:ext cx="3785048" cy="721255"/>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0D118CC1-1572-42CE-990C-23DF8E17A081}"/>
              </a:ext>
            </a:extLst>
          </p:cNvPr>
          <p:cNvSpPr txBox="1"/>
          <p:nvPr/>
        </p:nvSpPr>
        <p:spPr>
          <a:xfrm>
            <a:off x="1795064" y="404664"/>
            <a:ext cx="4577136" cy="1713546"/>
          </a:xfrm>
          <a:prstGeom prst="rect">
            <a:avLst/>
          </a:prstGeom>
          <a:noFill/>
        </p:spPr>
        <p:txBody>
          <a:bodyPr wrap="square">
            <a:spAutoFit/>
          </a:bodyPr>
          <a:lstStyle/>
          <a:p>
            <a:pPr>
              <a:lnSpc>
                <a:spcPts val="6500"/>
              </a:lnSpc>
            </a:pPr>
            <a:r>
              <a:rPr lang="fr-FR" sz="4800" b="1" cap="all" dirty="0">
                <a:solidFill>
                  <a:schemeClr val="bg1"/>
                </a:solidFill>
              </a:rPr>
              <a:t>Le logement ?</a:t>
            </a:r>
            <a:br>
              <a:rPr lang="fr-FR" sz="4800" b="1" cap="all" dirty="0">
                <a:solidFill>
                  <a:schemeClr val="bg1"/>
                </a:solidFill>
              </a:rPr>
            </a:br>
            <a:r>
              <a:rPr lang="fr-FR" sz="4800" b="1" cap="all" dirty="0">
                <a:solidFill>
                  <a:schemeClr val="bg1"/>
                </a:solidFill>
              </a:rPr>
              <a:t>PARLONS-EN !</a:t>
            </a:r>
          </a:p>
        </p:txBody>
      </p:sp>
      <p:sp>
        <p:nvSpPr>
          <p:cNvPr id="12" name="Espace réservé du texte 2">
            <a:extLst>
              <a:ext uri="{FF2B5EF4-FFF2-40B4-BE49-F238E27FC236}">
                <a16:creationId xmlns:a16="http://schemas.microsoft.com/office/drawing/2014/main" id="{9173ACD6-E5CB-46A5-83EB-19B39BB663C8}"/>
              </a:ext>
            </a:extLst>
          </p:cNvPr>
          <p:cNvSpPr txBox="1">
            <a:spLocks/>
          </p:cNvSpPr>
          <p:nvPr/>
        </p:nvSpPr>
        <p:spPr>
          <a:xfrm>
            <a:off x="1651048" y="2276871"/>
            <a:ext cx="1912840" cy="360041"/>
          </a:xfrm>
          <a:prstGeom prst="rect">
            <a:avLst/>
          </a:prstGeom>
        </p:spPr>
        <p:txBody>
          <a:bodyPr/>
          <a:lstStyle>
            <a:lvl1pPr marL="273050" indent="-273050" algn="l" defTabSz="914400" rtl="0" eaLnBrk="1" latinLnBrk="0" hangingPunct="1">
              <a:spcBef>
                <a:spcPts val="600"/>
              </a:spcBef>
              <a:buClr>
                <a:srgbClr val="E0004D"/>
              </a:buClr>
              <a:buSzPct val="80000"/>
              <a:buFontTx/>
              <a:buBlip>
                <a:blip r:embed="rId3"/>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a:solidFill>
                  <a:srgbClr val="E0004D"/>
                </a:solidFill>
              </a:rPr>
              <a:t>Juillet </a:t>
            </a:r>
            <a:r>
              <a:rPr lang="fr-FR" dirty="0">
                <a:solidFill>
                  <a:srgbClr val="E0004D"/>
                </a:solidFill>
              </a:rPr>
              <a:t>2021</a:t>
            </a:r>
          </a:p>
        </p:txBody>
      </p:sp>
    </p:spTree>
    <p:extLst>
      <p:ext uri="{BB962C8B-B14F-4D97-AF65-F5344CB8AC3E}">
        <p14:creationId xmlns:p14="http://schemas.microsoft.com/office/powerpoint/2010/main" val="228359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4"/>
          <p:cNvSpPr>
            <a:spLocks noGrp="1"/>
          </p:cNvSpPr>
          <p:nvPr>
            <p:ph type="body" sz="quarter" idx="11"/>
          </p:nvPr>
        </p:nvSpPr>
        <p:spPr>
          <a:xfrm>
            <a:off x="643812" y="742230"/>
            <a:ext cx="7096539" cy="538825"/>
          </a:xfrm>
        </p:spPr>
        <p:txBody>
          <a:bodyPr>
            <a:normAutofit/>
          </a:bodyPr>
          <a:lstStyle/>
          <a:p>
            <a:r>
              <a:rPr lang="fr-FR" dirty="0">
                <a:solidFill>
                  <a:srgbClr val="E0004D"/>
                </a:solidFill>
              </a:rPr>
              <a:t>_</a:t>
            </a:r>
            <a:r>
              <a:rPr lang="fr-FR" sz="2600" dirty="0"/>
              <a:t>POUR VOS Salariés : nos solutions</a:t>
            </a:r>
          </a:p>
        </p:txBody>
      </p:sp>
      <p:grpSp>
        <p:nvGrpSpPr>
          <p:cNvPr id="13" name="Groupe 12">
            <a:extLst>
              <a:ext uri="{FF2B5EF4-FFF2-40B4-BE49-F238E27FC236}">
                <a16:creationId xmlns:a16="http://schemas.microsoft.com/office/drawing/2014/main" id="{9F5BCB60-58F5-4AA5-BEB8-006E7A40EEAA}"/>
              </a:ext>
            </a:extLst>
          </p:cNvPr>
          <p:cNvGrpSpPr/>
          <p:nvPr/>
        </p:nvGrpSpPr>
        <p:grpSpPr>
          <a:xfrm>
            <a:off x="976194" y="1663616"/>
            <a:ext cx="2053145" cy="624154"/>
            <a:chOff x="976194" y="1723250"/>
            <a:chExt cx="2053145" cy="624154"/>
          </a:xfrm>
        </p:grpSpPr>
        <p:sp>
          <p:nvSpPr>
            <p:cNvPr id="14" name="ZoneTexte 13">
              <a:extLst>
                <a:ext uri="{FF2B5EF4-FFF2-40B4-BE49-F238E27FC236}">
                  <a16:creationId xmlns:a16="http://schemas.microsoft.com/office/drawing/2014/main" id="{AD67A885-FCE6-4C0A-8F06-538D28085AB9}"/>
                </a:ext>
              </a:extLst>
            </p:cNvPr>
            <p:cNvSpPr txBox="1"/>
            <p:nvPr/>
          </p:nvSpPr>
          <p:spPr>
            <a:xfrm>
              <a:off x="1699013" y="1773518"/>
              <a:ext cx="1330326" cy="461665"/>
            </a:xfrm>
            <a:prstGeom prst="rect">
              <a:avLst/>
            </a:prstGeom>
            <a:noFill/>
          </p:spPr>
          <p:txBody>
            <a:bodyPr wrap="square" rtlCol="0">
              <a:spAutoFit/>
            </a:bodyPr>
            <a:lstStyle/>
            <a:p>
              <a:r>
                <a:rPr lang="fr-FR" sz="2400" b="1" dirty="0">
                  <a:solidFill>
                    <a:srgbClr val="003F7A"/>
                  </a:solidFill>
                </a:rPr>
                <a:t>Se loger</a:t>
              </a:r>
            </a:p>
          </p:txBody>
        </p:sp>
        <p:pic>
          <p:nvPicPr>
            <p:cNvPr id="15" name="Image 14">
              <a:extLst>
                <a:ext uri="{FF2B5EF4-FFF2-40B4-BE49-F238E27FC236}">
                  <a16:creationId xmlns:a16="http://schemas.microsoft.com/office/drawing/2014/main" id="{103334B6-1474-4C08-930F-60FE19CC7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94" y="1723250"/>
              <a:ext cx="547450" cy="624154"/>
            </a:xfrm>
            <a:prstGeom prst="rect">
              <a:avLst/>
            </a:prstGeom>
          </p:spPr>
        </p:pic>
      </p:grpSp>
      <p:grpSp>
        <p:nvGrpSpPr>
          <p:cNvPr id="16" name="Groupe 15">
            <a:extLst>
              <a:ext uri="{FF2B5EF4-FFF2-40B4-BE49-F238E27FC236}">
                <a16:creationId xmlns:a16="http://schemas.microsoft.com/office/drawing/2014/main" id="{DA65C3A3-CE87-43CE-94B3-EB734B4D0BCC}"/>
              </a:ext>
            </a:extLst>
          </p:cNvPr>
          <p:cNvGrpSpPr/>
          <p:nvPr/>
        </p:nvGrpSpPr>
        <p:grpSpPr>
          <a:xfrm>
            <a:off x="1535930" y="2551420"/>
            <a:ext cx="4404691" cy="624154"/>
            <a:chOff x="1535930" y="2611054"/>
            <a:chExt cx="4404691" cy="624154"/>
          </a:xfrm>
        </p:grpSpPr>
        <p:sp>
          <p:nvSpPr>
            <p:cNvPr id="17" name="ZoneTexte 16">
              <a:extLst>
                <a:ext uri="{FF2B5EF4-FFF2-40B4-BE49-F238E27FC236}">
                  <a16:creationId xmlns:a16="http://schemas.microsoft.com/office/drawing/2014/main" id="{3652B890-F7A4-4812-B1B6-BD6BE8A40F9D}"/>
                </a:ext>
              </a:extLst>
            </p:cNvPr>
            <p:cNvSpPr txBox="1"/>
            <p:nvPr/>
          </p:nvSpPr>
          <p:spPr>
            <a:xfrm>
              <a:off x="2238633" y="2691803"/>
              <a:ext cx="3701988" cy="461665"/>
            </a:xfrm>
            <a:prstGeom prst="rect">
              <a:avLst/>
            </a:prstGeom>
            <a:noFill/>
          </p:spPr>
          <p:txBody>
            <a:bodyPr wrap="square" rtlCol="0">
              <a:spAutoFit/>
            </a:bodyPr>
            <a:lstStyle/>
            <a:p>
              <a:r>
                <a:rPr lang="fr-FR" sz="2400" b="1" dirty="0">
                  <a:solidFill>
                    <a:srgbClr val="003F7A"/>
                  </a:solidFill>
                </a:rPr>
                <a:t>Acheter en toute sérénité</a:t>
              </a:r>
            </a:p>
          </p:txBody>
        </p:sp>
        <p:pic>
          <p:nvPicPr>
            <p:cNvPr id="19" name="Image 18" descr="Une image contenant texte, signe, graphiques vectoriels&#10;&#10;Description générée automatiquement">
              <a:extLst>
                <a:ext uri="{FF2B5EF4-FFF2-40B4-BE49-F238E27FC236}">
                  <a16:creationId xmlns:a16="http://schemas.microsoft.com/office/drawing/2014/main" id="{DA723748-4AC5-40B1-BE0A-8787FCD07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930" y="2611054"/>
              <a:ext cx="547450" cy="624154"/>
            </a:xfrm>
            <a:prstGeom prst="rect">
              <a:avLst/>
            </a:prstGeom>
          </p:spPr>
        </p:pic>
      </p:grpSp>
      <p:grpSp>
        <p:nvGrpSpPr>
          <p:cNvPr id="23" name="Groupe 22">
            <a:extLst>
              <a:ext uri="{FF2B5EF4-FFF2-40B4-BE49-F238E27FC236}">
                <a16:creationId xmlns:a16="http://schemas.microsoft.com/office/drawing/2014/main" id="{6A9BC7CF-2663-4DAF-AA22-4F7EBD8772C2}"/>
              </a:ext>
            </a:extLst>
          </p:cNvPr>
          <p:cNvGrpSpPr/>
          <p:nvPr/>
        </p:nvGrpSpPr>
        <p:grpSpPr>
          <a:xfrm>
            <a:off x="2106381" y="3506732"/>
            <a:ext cx="5931380" cy="618138"/>
            <a:chOff x="2106381" y="3566366"/>
            <a:chExt cx="5931380" cy="618138"/>
          </a:xfrm>
        </p:grpSpPr>
        <p:sp>
          <p:nvSpPr>
            <p:cNvPr id="26" name="ZoneTexte 25">
              <a:extLst>
                <a:ext uri="{FF2B5EF4-FFF2-40B4-BE49-F238E27FC236}">
                  <a16:creationId xmlns:a16="http://schemas.microsoft.com/office/drawing/2014/main" id="{BA421F8E-AE98-40CE-9415-1ECFCE5F899E}"/>
                </a:ext>
              </a:extLst>
            </p:cNvPr>
            <p:cNvSpPr txBox="1"/>
            <p:nvPr/>
          </p:nvSpPr>
          <p:spPr>
            <a:xfrm>
              <a:off x="2806828" y="3629397"/>
              <a:ext cx="5230933" cy="461665"/>
            </a:xfrm>
            <a:prstGeom prst="rect">
              <a:avLst/>
            </a:prstGeom>
            <a:noFill/>
          </p:spPr>
          <p:txBody>
            <a:bodyPr wrap="square" rtlCol="0">
              <a:spAutoFit/>
            </a:bodyPr>
            <a:lstStyle/>
            <a:p>
              <a:r>
                <a:rPr lang="fr-FR" sz="2400" b="1" dirty="0">
                  <a:solidFill>
                    <a:srgbClr val="003F7A"/>
                  </a:solidFill>
                </a:rPr>
                <a:t>Améliorer le confort de son logement</a:t>
              </a:r>
            </a:p>
          </p:txBody>
        </p:sp>
        <p:pic>
          <p:nvPicPr>
            <p:cNvPr id="27" name="Image 26">
              <a:extLst>
                <a:ext uri="{FF2B5EF4-FFF2-40B4-BE49-F238E27FC236}">
                  <a16:creationId xmlns:a16="http://schemas.microsoft.com/office/drawing/2014/main" id="{B289F61D-66AC-459F-ADA5-C66F8E16F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81" y="3566366"/>
              <a:ext cx="542938" cy="618138"/>
            </a:xfrm>
            <a:prstGeom prst="rect">
              <a:avLst/>
            </a:prstGeom>
          </p:spPr>
        </p:pic>
      </p:grpSp>
      <p:grpSp>
        <p:nvGrpSpPr>
          <p:cNvPr id="30" name="Groupe 29">
            <a:extLst>
              <a:ext uri="{FF2B5EF4-FFF2-40B4-BE49-F238E27FC236}">
                <a16:creationId xmlns:a16="http://schemas.microsoft.com/office/drawing/2014/main" id="{68058017-3FF1-4E28-8982-D4909E0A0FBC}"/>
              </a:ext>
            </a:extLst>
          </p:cNvPr>
          <p:cNvGrpSpPr/>
          <p:nvPr/>
        </p:nvGrpSpPr>
        <p:grpSpPr>
          <a:xfrm>
            <a:off x="2677864" y="4456028"/>
            <a:ext cx="3948575" cy="624154"/>
            <a:chOff x="2677864" y="4515662"/>
            <a:chExt cx="3948575" cy="624154"/>
          </a:xfrm>
        </p:grpSpPr>
        <p:sp>
          <p:nvSpPr>
            <p:cNvPr id="31" name="ZoneTexte 30">
              <a:extLst>
                <a:ext uri="{FF2B5EF4-FFF2-40B4-BE49-F238E27FC236}">
                  <a16:creationId xmlns:a16="http://schemas.microsoft.com/office/drawing/2014/main" id="{01A6A737-B63B-42DD-8A85-EB1D7E52225B}"/>
                </a:ext>
              </a:extLst>
            </p:cNvPr>
            <p:cNvSpPr txBox="1"/>
            <p:nvPr/>
          </p:nvSpPr>
          <p:spPr>
            <a:xfrm>
              <a:off x="3419591" y="4594808"/>
              <a:ext cx="3206848" cy="461665"/>
            </a:xfrm>
            <a:prstGeom prst="rect">
              <a:avLst/>
            </a:prstGeom>
            <a:noFill/>
          </p:spPr>
          <p:txBody>
            <a:bodyPr wrap="square" rtlCol="0">
              <a:spAutoFit/>
            </a:bodyPr>
            <a:lstStyle/>
            <a:p>
              <a:r>
                <a:rPr lang="fr-FR" sz="2400" b="1" dirty="0">
                  <a:solidFill>
                    <a:srgbClr val="003F7A"/>
                  </a:solidFill>
                </a:rPr>
                <a:t>Bouger plus facilement</a:t>
              </a:r>
            </a:p>
          </p:txBody>
        </p:sp>
        <p:pic>
          <p:nvPicPr>
            <p:cNvPr id="32" name="Image 31">
              <a:extLst>
                <a:ext uri="{FF2B5EF4-FFF2-40B4-BE49-F238E27FC236}">
                  <a16:creationId xmlns:a16="http://schemas.microsoft.com/office/drawing/2014/main" id="{12AB481F-DE20-4E10-B1F2-1A30AAC266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864" y="4515662"/>
              <a:ext cx="547450" cy="624154"/>
            </a:xfrm>
            <a:prstGeom prst="rect">
              <a:avLst/>
            </a:prstGeom>
          </p:spPr>
        </p:pic>
      </p:grpSp>
      <p:grpSp>
        <p:nvGrpSpPr>
          <p:cNvPr id="33" name="Groupe 32">
            <a:extLst>
              <a:ext uri="{FF2B5EF4-FFF2-40B4-BE49-F238E27FC236}">
                <a16:creationId xmlns:a16="http://schemas.microsoft.com/office/drawing/2014/main" id="{61A1DE19-548E-4ABD-B447-72748BE5076C}"/>
              </a:ext>
            </a:extLst>
          </p:cNvPr>
          <p:cNvGrpSpPr/>
          <p:nvPr/>
        </p:nvGrpSpPr>
        <p:grpSpPr>
          <a:xfrm>
            <a:off x="3261004" y="5408468"/>
            <a:ext cx="3149322" cy="624154"/>
            <a:chOff x="3261004" y="5428346"/>
            <a:chExt cx="3149322" cy="624154"/>
          </a:xfrm>
        </p:grpSpPr>
        <p:sp>
          <p:nvSpPr>
            <p:cNvPr id="36" name="ZoneTexte 35">
              <a:extLst>
                <a:ext uri="{FF2B5EF4-FFF2-40B4-BE49-F238E27FC236}">
                  <a16:creationId xmlns:a16="http://schemas.microsoft.com/office/drawing/2014/main" id="{083512F4-D57F-462E-A72D-74DAE931CEF8}"/>
                </a:ext>
              </a:extLst>
            </p:cNvPr>
            <p:cNvSpPr txBox="1"/>
            <p:nvPr/>
          </p:nvSpPr>
          <p:spPr>
            <a:xfrm>
              <a:off x="3984872" y="5518099"/>
              <a:ext cx="2425454" cy="461665"/>
            </a:xfrm>
            <a:prstGeom prst="rect">
              <a:avLst/>
            </a:prstGeom>
            <a:noFill/>
          </p:spPr>
          <p:txBody>
            <a:bodyPr wrap="square" rtlCol="0">
              <a:spAutoFit/>
            </a:bodyPr>
            <a:lstStyle/>
            <a:p>
              <a:r>
                <a:rPr lang="fr-FR" sz="2400" b="1" dirty="0">
                  <a:solidFill>
                    <a:srgbClr val="003F7A"/>
                  </a:solidFill>
                </a:rPr>
                <a:t>Être accompagné</a:t>
              </a:r>
            </a:p>
          </p:txBody>
        </p:sp>
        <p:pic>
          <p:nvPicPr>
            <p:cNvPr id="37" name="Image 36">
              <a:extLst>
                <a:ext uri="{FF2B5EF4-FFF2-40B4-BE49-F238E27FC236}">
                  <a16:creationId xmlns:a16="http://schemas.microsoft.com/office/drawing/2014/main" id="{A9DD5CB8-8C2C-4CCA-8BA1-DCC6882CE7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004" y="5428346"/>
              <a:ext cx="547450" cy="624154"/>
            </a:xfrm>
            <a:prstGeom prst="rect">
              <a:avLst/>
            </a:prstGeom>
          </p:spPr>
        </p:pic>
      </p:grpSp>
    </p:spTree>
    <p:extLst>
      <p:ext uri="{BB962C8B-B14F-4D97-AF65-F5344CB8AC3E}">
        <p14:creationId xmlns:p14="http://schemas.microsoft.com/office/powerpoint/2010/main" val="38307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3EDE56-4114-4F32-B691-99EE8E441549}"/>
              </a:ext>
            </a:extLst>
          </p:cNvPr>
          <p:cNvSpPr/>
          <p:nvPr/>
        </p:nvSpPr>
        <p:spPr>
          <a:xfrm>
            <a:off x="1319482" y="625819"/>
            <a:ext cx="1386773"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 Placeholder 12"/>
          <p:cNvSpPr>
            <a:spLocks noGrp="1"/>
          </p:cNvSpPr>
          <p:nvPr>
            <p:ph type="body" sz="quarter" idx="11"/>
          </p:nvPr>
        </p:nvSpPr>
        <p:spPr>
          <a:xfrm>
            <a:off x="1319482" y="553811"/>
            <a:ext cx="1636154"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003F7A"/>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solidFill>
                  <a:schemeClr val="bg1"/>
                </a:solidFill>
              </a:rPr>
              <a:t>Se loger</a:t>
            </a:r>
          </a:p>
        </p:txBody>
      </p:sp>
      <p:sp>
        <p:nvSpPr>
          <p:cNvPr id="32" name="Espace réservé du contenu 1">
            <a:extLst>
              <a:ext uri="{FF2B5EF4-FFF2-40B4-BE49-F238E27FC236}">
                <a16:creationId xmlns:a16="http://schemas.microsoft.com/office/drawing/2014/main" id="{FE7E3BA5-7211-499E-937E-8BFAF8729F17}"/>
              </a:ext>
            </a:extLst>
          </p:cNvPr>
          <p:cNvSpPr>
            <a:spLocks noGrp="1"/>
          </p:cNvSpPr>
          <p:nvPr>
            <p:ph idx="1"/>
          </p:nvPr>
        </p:nvSpPr>
        <p:spPr>
          <a:xfrm>
            <a:off x="1229266" y="3143188"/>
            <a:ext cx="7749958" cy="642941"/>
          </a:xfrm>
        </p:spPr>
        <p:txBody>
          <a:bodyPr>
            <a:noAutofit/>
          </a:bodyPr>
          <a:lstStyle/>
          <a:p>
            <a:pPr>
              <a:spcBef>
                <a:spcPts val="1200"/>
              </a:spcBef>
            </a:pPr>
            <a:r>
              <a:rPr lang="fr-FR" sz="1800" b="1" dirty="0">
                <a:solidFill>
                  <a:srgbClr val="702F8A"/>
                </a:solidFill>
              </a:rPr>
              <a:t>Le logement intermédiaire et privé… </a:t>
            </a:r>
            <a:r>
              <a:rPr lang="fr-FR" sz="1800" b="1" dirty="0"/>
              <a:t>Une offre souple, notamment adaptée</a:t>
            </a:r>
            <a:br>
              <a:rPr lang="fr-FR" sz="1800" b="1" dirty="0"/>
            </a:br>
            <a:r>
              <a:rPr lang="fr-FR" sz="1800" b="1" dirty="0"/>
              <a:t>à vos besoins de mobilité et au recrutement de vos cadres et jeunes actifs</a:t>
            </a:r>
          </a:p>
        </p:txBody>
      </p:sp>
      <p:sp>
        <p:nvSpPr>
          <p:cNvPr id="27" name="Rectangle 26">
            <a:extLst>
              <a:ext uri="{FF2B5EF4-FFF2-40B4-BE49-F238E27FC236}">
                <a16:creationId xmlns:a16="http://schemas.microsoft.com/office/drawing/2014/main" id="{B998C5AA-7A3F-45F6-A334-171313E84944}"/>
              </a:ext>
            </a:extLst>
          </p:cNvPr>
          <p:cNvSpPr/>
          <p:nvPr/>
        </p:nvSpPr>
        <p:spPr>
          <a:xfrm>
            <a:off x="1470509" y="2587598"/>
            <a:ext cx="462297" cy="461665"/>
          </a:xfrm>
          <a:prstGeom prst="rect">
            <a:avLst/>
          </a:prstGeom>
        </p:spPr>
        <p:txBody>
          <a:bodyPr wrap="square">
            <a:spAutoFit/>
          </a:bodyPr>
          <a:lstStyle/>
          <a:p>
            <a:r>
              <a:rPr lang="fr-FR" sz="2400" b="1" dirty="0">
                <a:solidFill>
                  <a:srgbClr val="702F8A"/>
                </a:solidFill>
                <a:sym typeface="Wingdings 3" panose="05040102010807070707" pitchFamily="18" charset="2"/>
              </a:rPr>
              <a:t></a:t>
            </a:r>
            <a:endParaRPr lang="fr-FR" sz="2400" dirty="0"/>
          </a:p>
        </p:txBody>
      </p:sp>
      <p:sp>
        <p:nvSpPr>
          <p:cNvPr id="28" name="ZoneTexte 27">
            <a:extLst>
              <a:ext uri="{FF2B5EF4-FFF2-40B4-BE49-F238E27FC236}">
                <a16:creationId xmlns:a16="http://schemas.microsoft.com/office/drawing/2014/main" id="{3DD91DF6-B0E8-4D2D-8005-32F80E50073A}"/>
              </a:ext>
            </a:extLst>
          </p:cNvPr>
          <p:cNvSpPr txBox="1"/>
          <p:nvPr/>
        </p:nvSpPr>
        <p:spPr>
          <a:xfrm>
            <a:off x="1830204" y="2629604"/>
            <a:ext cx="5369525" cy="338554"/>
          </a:xfrm>
          <a:prstGeom prst="rect">
            <a:avLst/>
          </a:prstGeom>
          <a:noFill/>
        </p:spPr>
        <p:txBody>
          <a:bodyPr wrap="square" rtlCol="0">
            <a:spAutoFit/>
          </a:bodyPr>
          <a:lstStyle/>
          <a:p>
            <a:r>
              <a:rPr lang="fr-FR" sz="1600" dirty="0"/>
              <a:t>Une recherche simplifiée avec la plateforme digitalisée</a:t>
            </a:r>
            <a:endParaRPr lang="fr-FR" sz="1600" b="1" dirty="0"/>
          </a:p>
        </p:txBody>
      </p:sp>
      <p:pic>
        <p:nvPicPr>
          <p:cNvPr id="30" name="Image 29">
            <a:hlinkClick r:id="rId3"/>
            <a:extLst>
              <a:ext uri="{FF2B5EF4-FFF2-40B4-BE49-F238E27FC236}">
                <a16:creationId xmlns:a16="http://schemas.microsoft.com/office/drawing/2014/main" id="{619966A8-60C8-427B-B9C8-B16CE15709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991" y="2649572"/>
            <a:ext cx="843439" cy="224679"/>
          </a:xfrm>
          <a:prstGeom prst="rect">
            <a:avLst/>
          </a:prstGeom>
        </p:spPr>
      </p:pic>
      <p:sp>
        <p:nvSpPr>
          <p:cNvPr id="33" name="Espace réservé du contenu 1">
            <a:extLst>
              <a:ext uri="{FF2B5EF4-FFF2-40B4-BE49-F238E27FC236}">
                <a16:creationId xmlns:a16="http://schemas.microsoft.com/office/drawing/2014/main" id="{D588DDF3-80FD-4046-9A02-CF2B7560F166}"/>
              </a:ext>
            </a:extLst>
          </p:cNvPr>
          <p:cNvSpPr txBox="1">
            <a:spLocks/>
          </p:cNvSpPr>
          <p:nvPr/>
        </p:nvSpPr>
        <p:spPr>
          <a:xfrm>
            <a:off x="1229266" y="2270933"/>
            <a:ext cx="7914734" cy="321767"/>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702F8A"/>
              </a:buClr>
              <a:buSzPct val="75000"/>
              <a:buFont typeface="Wingdings 2" panose="05020102010507070707" pitchFamily="18" charset="2"/>
              <a:buChar char="Ã"/>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800" kern="1200">
                <a:solidFill>
                  <a:schemeClr val="tx1"/>
                </a:solidFill>
                <a:latin typeface="+mn-lt"/>
                <a:ea typeface="+mn-ea"/>
                <a:cs typeface="+mn-cs"/>
              </a:defRPr>
            </a:lvl2pPr>
            <a:lvl3pPr marL="1074738" indent="-177800" algn="l" defTabSz="914400" rtl="0" eaLnBrk="1" latinLnBrk="0" hangingPunct="1">
              <a:spcBef>
                <a:spcPts val="600"/>
              </a:spcBef>
              <a:buClr>
                <a:srgbClr val="702F8A"/>
              </a:buClr>
              <a:buFont typeface="Arial" pitchFamily="34" charset="0"/>
              <a:buChar char="•"/>
              <a:defRPr sz="16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b="1" dirty="0">
                <a:solidFill>
                  <a:srgbClr val="702F8A"/>
                </a:solidFill>
              </a:rPr>
              <a:t>Le logement social… </a:t>
            </a:r>
            <a:r>
              <a:rPr lang="fr-FR" sz="1800" b="1" dirty="0"/>
              <a:t>pour vos salariés les plus modestes ou à revenus moyens</a:t>
            </a:r>
            <a:endParaRPr lang="fr-FR" sz="1800" b="1" i="1" dirty="0"/>
          </a:p>
        </p:txBody>
      </p:sp>
      <p:pic>
        <p:nvPicPr>
          <p:cNvPr id="17" name="Image 16">
            <a:extLst>
              <a:ext uri="{FF2B5EF4-FFF2-40B4-BE49-F238E27FC236}">
                <a16:creationId xmlns:a16="http://schemas.microsoft.com/office/drawing/2014/main" id="{D29A5E91-3AE0-4659-83DE-033929A3F0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13" y="2217833"/>
            <a:ext cx="561406" cy="542614"/>
          </a:xfrm>
          <a:prstGeom prst="rect">
            <a:avLst/>
          </a:prstGeom>
        </p:spPr>
      </p:pic>
      <p:sp>
        <p:nvSpPr>
          <p:cNvPr id="21" name="Espace réservé du contenu 1">
            <a:extLst>
              <a:ext uri="{FF2B5EF4-FFF2-40B4-BE49-F238E27FC236}">
                <a16:creationId xmlns:a16="http://schemas.microsoft.com/office/drawing/2014/main" id="{22F7C4F9-E264-4E30-8FF2-A343232D67D9}"/>
              </a:ext>
            </a:extLst>
          </p:cNvPr>
          <p:cNvSpPr txBox="1">
            <a:spLocks/>
          </p:cNvSpPr>
          <p:nvPr/>
        </p:nvSpPr>
        <p:spPr>
          <a:xfrm>
            <a:off x="1194998" y="4441982"/>
            <a:ext cx="7749958" cy="1382692"/>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702F8A"/>
              </a:buClr>
              <a:buSzPct val="75000"/>
              <a:buFont typeface="Wingdings 2" panose="05020102010507070707" pitchFamily="18" charset="2"/>
              <a:buChar char="Ã"/>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800" kern="1200">
                <a:solidFill>
                  <a:schemeClr val="tx1"/>
                </a:solidFill>
                <a:latin typeface="+mn-lt"/>
                <a:ea typeface="+mn-ea"/>
                <a:cs typeface="+mn-cs"/>
              </a:defRPr>
            </a:lvl2pPr>
            <a:lvl3pPr marL="1074738" indent="-177800" algn="l" defTabSz="914400" rtl="0" eaLnBrk="1" latinLnBrk="0" hangingPunct="1">
              <a:spcBef>
                <a:spcPts val="600"/>
              </a:spcBef>
              <a:buClr>
                <a:srgbClr val="702F8A"/>
              </a:buClr>
              <a:buFont typeface="Arial" pitchFamily="34" charset="0"/>
              <a:buChar char="•"/>
              <a:defRPr sz="16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fr-FR" sz="1800" b="1" dirty="0">
                <a:solidFill>
                  <a:srgbClr val="702F8A"/>
                </a:solidFill>
              </a:rPr>
              <a:t>Les résidences temporaires </a:t>
            </a:r>
            <a:r>
              <a:rPr lang="fr-FR" sz="1800" dirty="0"/>
              <a:t>:</a:t>
            </a:r>
            <a:r>
              <a:rPr lang="fr-FR" sz="1800" b="1" dirty="0"/>
              <a:t> </a:t>
            </a:r>
            <a:r>
              <a:rPr lang="fr-FR" sz="1800" dirty="0"/>
              <a:t>résidences hôtelières, sociales ou pour jeunes travailleurs et résidences étudiantes</a:t>
            </a:r>
          </a:p>
          <a:p>
            <a:pPr>
              <a:spcBef>
                <a:spcPts val="1200"/>
              </a:spcBef>
            </a:pPr>
            <a:r>
              <a:rPr lang="fr-FR" sz="1800" b="1" dirty="0">
                <a:solidFill>
                  <a:srgbClr val="702F8A"/>
                </a:solidFill>
              </a:rPr>
              <a:t>La colocation </a:t>
            </a:r>
            <a:r>
              <a:rPr lang="fr-FR" sz="1800" dirty="0"/>
              <a:t>pour répondre à leurs attentes sur des logements meublés, situés en cœur de ville et à proximité des transports</a:t>
            </a:r>
          </a:p>
        </p:txBody>
      </p:sp>
      <p:sp>
        <p:nvSpPr>
          <p:cNvPr id="25" name="ZoneTexte 24">
            <a:extLst>
              <a:ext uri="{FF2B5EF4-FFF2-40B4-BE49-F238E27FC236}">
                <a16:creationId xmlns:a16="http://schemas.microsoft.com/office/drawing/2014/main" id="{497886BC-2588-48CB-835A-0BF17BC82839}"/>
              </a:ext>
            </a:extLst>
          </p:cNvPr>
          <p:cNvSpPr txBox="1"/>
          <p:nvPr/>
        </p:nvSpPr>
        <p:spPr>
          <a:xfrm>
            <a:off x="1326924" y="1316090"/>
            <a:ext cx="7500990" cy="430887"/>
          </a:xfrm>
          <a:prstGeom prst="rect">
            <a:avLst/>
          </a:prstGeom>
          <a:noFill/>
          <a:ln w="1270" cap="sq">
            <a:solidFill>
              <a:srgbClr val="702F8A">
                <a:alpha val="50000"/>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fr-FR" sz="2200" b="1" dirty="0"/>
              <a:t>Favorisez la recherche de logements de vos salariés</a:t>
            </a:r>
            <a:endParaRPr lang="fr-FR" sz="2200" dirty="0">
              <a:solidFill>
                <a:srgbClr val="702F8A"/>
              </a:solidFill>
            </a:endParaRPr>
          </a:p>
        </p:txBody>
      </p:sp>
      <p:sp>
        <p:nvSpPr>
          <p:cNvPr id="16" name="ZoneTexte 15">
            <a:extLst>
              <a:ext uri="{FF2B5EF4-FFF2-40B4-BE49-F238E27FC236}">
                <a16:creationId xmlns:a16="http://schemas.microsoft.com/office/drawing/2014/main" id="{1F8E4721-18B5-4C3E-B971-53CA60F10669}"/>
              </a:ext>
            </a:extLst>
          </p:cNvPr>
          <p:cNvSpPr txBox="1"/>
          <p:nvPr/>
        </p:nvSpPr>
        <p:spPr>
          <a:xfrm>
            <a:off x="1830205" y="3880054"/>
            <a:ext cx="4764560" cy="338554"/>
          </a:xfrm>
          <a:prstGeom prst="rect">
            <a:avLst/>
          </a:prstGeom>
          <a:noFill/>
        </p:spPr>
        <p:txBody>
          <a:bodyPr wrap="square" rtlCol="0">
            <a:spAutoFit/>
          </a:bodyPr>
          <a:lstStyle/>
          <a:p>
            <a:r>
              <a:rPr lang="fr-FR" sz="1600" dirty="0"/>
              <a:t> Une recherche simplifiée avec la plateforme digitalisée</a:t>
            </a:r>
            <a:endParaRPr lang="fr-FR" sz="1600" b="1" dirty="0"/>
          </a:p>
        </p:txBody>
      </p:sp>
      <p:sp>
        <p:nvSpPr>
          <p:cNvPr id="18" name="Rectangle 17">
            <a:extLst>
              <a:ext uri="{FF2B5EF4-FFF2-40B4-BE49-F238E27FC236}">
                <a16:creationId xmlns:a16="http://schemas.microsoft.com/office/drawing/2014/main" id="{60934DEE-1C34-428C-A049-5958CAB997D2}"/>
              </a:ext>
            </a:extLst>
          </p:cNvPr>
          <p:cNvSpPr/>
          <p:nvPr/>
        </p:nvSpPr>
        <p:spPr>
          <a:xfrm>
            <a:off x="1487869" y="3836645"/>
            <a:ext cx="462297" cy="461665"/>
          </a:xfrm>
          <a:prstGeom prst="rect">
            <a:avLst/>
          </a:prstGeom>
        </p:spPr>
        <p:txBody>
          <a:bodyPr wrap="square">
            <a:spAutoFit/>
          </a:bodyPr>
          <a:lstStyle/>
          <a:p>
            <a:r>
              <a:rPr lang="fr-FR" sz="2400" b="1" dirty="0">
                <a:solidFill>
                  <a:srgbClr val="702F8A"/>
                </a:solidFill>
                <a:sym typeface="Wingdings 3" panose="05040102010807070707" pitchFamily="18" charset="2"/>
              </a:rPr>
              <a:t></a:t>
            </a:r>
            <a:endParaRPr lang="fr-FR" sz="2400" dirty="0"/>
          </a:p>
        </p:txBody>
      </p:sp>
      <p:pic>
        <p:nvPicPr>
          <p:cNvPr id="20" name="Image 19">
            <a:extLst>
              <a:ext uri="{FF2B5EF4-FFF2-40B4-BE49-F238E27FC236}">
                <a16:creationId xmlns:a16="http://schemas.microsoft.com/office/drawing/2014/main" id="{3B1BAA02-3EE9-45F0-A22D-D43518235C2C}"/>
              </a:ext>
            </a:extLst>
          </p:cNvPr>
          <p:cNvPicPr>
            <a:picLocks noChangeAspect="1"/>
          </p:cNvPicPr>
          <p:nvPr/>
        </p:nvPicPr>
        <p:blipFill rotWithShape="1">
          <a:blip r:embed="rId6">
            <a:extLst>
              <a:ext uri="{28A0092B-C50C-407E-A947-70E740481C1C}">
                <a14:useLocalDpi xmlns:a14="http://schemas.microsoft.com/office/drawing/2010/main" val="0"/>
              </a:ext>
            </a:extLst>
          </a:blip>
          <a:srcRect t="11445" b="1"/>
          <a:stretch/>
        </p:blipFill>
        <p:spPr>
          <a:xfrm>
            <a:off x="6594765" y="3859899"/>
            <a:ext cx="843439" cy="378864"/>
          </a:xfrm>
          <a:prstGeom prst="rect">
            <a:avLst/>
          </a:prstGeom>
        </p:spPr>
      </p:pic>
      <p:sp>
        <p:nvSpPr>
          <p:cNvPr id="22" name="Rectangle 21">
            <a:extLst>
              <a:ext uri="{FF2B5EF4-FFF2-40B4-BE49-F238E27FC236}">
                <a16:creationId xmlns:a16="http://schemas.microsoft.com/office/drawing/2014/main" id="{11D173F9-40AC-486D-AEB3-B141FD98D7EB}"/>
              </a:ext>
            </a:extLst>
          </p:cNvPr>
          <p:cNvSpPr/>
          <p:nvPr/>
        </p:nvSpPr>
        <p:spPr>
          <a:xfrm>
            <a:off x="1481407" y="5821426"/>
            <a:ext cx="462297" cy="461665"/>
          </a:xfrm>
          <a:prstGeom prst="rect">
            <a:avLst/>
          </a:prstGeom>
        </p:spPr>
        <p:txBody>
          <a:bodyPr wrap="square">
            <a:spAutoFit/>
          </a:bodyPr>
          <a:lstStyle/>
          <a:p>
            <a:r>
              <a:rPr lang="fr-FR" sz="2400" b="1" dirty="0">
                <a:solidFill>
                  <a:srgbClr val="702F8A"/>
                </a:solidFill>
                <a:sym typeface="Wingdings 3" panose="05040102010807070707" pitchFamily="18" charset="2"/>
              </a:rPr>
              <a:t></a:t>
            </a:r>
            <a:endParaRPr lang="fr-FR" sz="2400" dirty="0"/>
          </a:p>
        </p:txBody>
      </p:sp>
      <p:sp>
        <p:nvSpPr>
          <p:cNvPr id="23" name="ZoneTexte 22">
            <a:hlinkClick r:id="rId7"/>
            <a:extLst>
              <a:ext uri="{FF2B5EF4-FFF2-40B4-BE49-F238E27FC236}">
                <a16:creationId xmlns:a16="http://schemas.microsoft.com/office/drawing/2014/main" id="{E3698E0C-9329-4AF7-8FF2-F5E3D7140C13}"/>
              </a:ext>
            </a:extLst>
          </p:cNvPr>
          <p:cNvSpPr txBox="1"/>
          <p:nvPr/>
        </p:nvSpPr>
        <p:spPr>
          <a:xfrm>
            <a:off x="1848421" y="5861539"/>
            <a:ext cx="1999679" cy="338554"/>
          </a:xfrm>
          <a:prstGeom prst="rect">
            <a:avLst/>
          </a:prstGeom>
          <a:noFill/>
        </p:spPr>
        <p:txBody>
          <a:bodyPr wrap="square" rtlCol="0">
            <a:spAutoFit/>
          </a:bodyPr>
          <a:lstStyle/>
          <a:p>
            <a:r>
              <a:rPr lang="fr-FR" sz="1600" i="1" dirty="0">
                <a:solidFill>
                  <a:srgbClr val="702F8A"/>
                </a:solidFill>
              </a:rPr>
              <a:t>Demande de contact</a:t>
            </a:r>
          </a:p>
        </p:txBody>
      </p:sp>
    </p:spTree>
    <p:extLst>
      <p:ext uri="{BB962C8B-B14F-4D97-AF65-F5344CB8AC3E}">
        <p14:creationId xmlns:p14="http://schemas.microsoft.com/office/powerpoint/2010/main" val="244555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19138" y="4230980"/>
            <a:ext cx="6881153" cy="646331"/>
          </a:xfrm>
          <a:prstGeom prst="rect">
            <a:avLst/>
          </a:prstGeom>
          <a:noFill/>
        </p:spPr>
        <p:txBody>
          <a:bodyPr wrap="square" rtlCol="0">
            <a:spAutoFit/>
          </a:bodyPr>
          <a:lstStyle/>
          <a:p>
            <a:r>
              <a:rPr lang="fr-FR" b="1" dirty="0">
                <a:solidFill>
                  <a:srgbClr val="702F8A"/>
                </a:solidFill>
              </a:rPr>
              <a:t>Le financement gratuit du dépôt de garantie </a:t>
            </a:r>
            <a:r>
              <a:rPr lang="fr-FR" dirty="0"/>
              <a:t>qui permet de réduire</a:t>
            </a:r>
            <a:br>
              <a:rPr lang="fr-FR" dirty="0"/>
            </a:br>
            <a:r>
              <a:rPr lang="fr-FR" dirty="0"/>
              <a:t>les dépenses inhérentes à un emménagement </a:t>
            </a:r>
            <a:r>
              <a:rPr lang="fr-FR" dirty="0">
                <a:solidFill>
                  <a:srgbClr val="702F8A"/>
                </a:solidFill>
              </a:rPr>
              <a:t>:</a:t>
            </a:r>
            <a:r>
              <a:rPr lang="fr-FR" dirty="0"/>
              <a:t> </a:t>
            </a:r>
            <a:r>
              <a:rPr lang="fr-FR" dirty="0">
                <a:solidFill>
                  <a:srgbClr val="702F8A"/>
                </a:solidFill>
              </a:rPr>
              <a:t>l’AVANCE LOCA-PASS®</a:t>
            </a:r>
          </a:p>
        </p:txBody>
      </p:sp>
      <p:pic>
        <p:nvPicPr>
          <p:cNvPr id="17" name="Image 16" descr="Une image contenant clé&#10;&#10;Description générée automatiquement">
            <a:extLst>
              <a:ext uri="{FF2B5EF4-FFF2-40B4-BE49-F238E27FC236}">
                <a16:creationId xmlns:a16="http://schemas.microsoft.com/office/drawing/2014/main" id="{F72C7C8B-F5F4-4C43-9824-C54A06145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72" y="4230980"/>
            <a:ext cx="432854" cy="457240"/>
          </a:xfrm>
          <a:prstGeom prst="rect">
            <a:avLst/>
          </a:prstGeom>
        </p:spPr>
      </p:pic>
      <p:sp>
        <p:nvSpPr>
          <p:cNvPr id="19" name="ZoneTexte 18">
            <a:extLst>
              <a:ext uri="{FF2B5EF4-FFF2-40B4-BE49-F238E27FC236}">
                <a16:creationId xmlns:a16="http://schemas.microsoft.com/office/drawing/2014/main" id="{4A0D63D6-5B5F-473F-832A-FE95E6725A52}"/>
              </a:ext>
            </a:extLst>
          </p:cNvPr>
          <p:cNvSpPr txBox="1"/>
          <p:nvPr/>
        </p:nvSpPr>
        <p:spPr>
          <a:xfrm>
            <a:off x="1329825" y="1311566"/>
            <a:ext cx="7490647" cy="430887"/>
          </a:xfrm>
          <a:prstGeom prst="rect">
            <a:avLst/>
          </a:prstGeom>
          <a:noFill/>
          <a:ln w="1270" cap="sq">
            <a:solidFill>
              <a:srgbClr val="702F8A">
                <a:alpha val="50000"/>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fr-FR" dirty="0"/>
              <a:t>Facilitez l’installation de vos salariés recrutés et mutés</a:t>
            </a:r>
          </a:p>
        </p:txBody>
      </p:sp>
      <p:sp>
        <p:nvSpPr>
          <p:cNvPr id="12" name="ZoneTexte 11">
            <a:extLst>
              <a:ext uri="{FF2B5EF4-FFF2-40B4-BE49-F238E27FC236}">
                <a16:creationId xmlns:a16="http://schemas.microsoft.com/office/drawing/2014/main" id="{BEE40368-D097-443A-B72A-08C847CFEDA5}"/>
              </a:ext>
            </a:extLst>
          </p:cNvPr>
          <p:cNvSpPr txBox="1"/>
          <p:nvPr/>
        </p:nvSpPr>
        <p:spPr>
          <a:xfrm>
            <a:off x="1214414" y="2353232"/>
            <a:ext cx="7606058" cy="923330"/>
          </a:xfrm>
          <a:prstGeom prst="rect">
            <a:avLst/>
          </a:prstGeom>
          <a:noFill/>
        </p:spPr>
        <p:txBody>
          <a:bodyPr wrap="square" rtlCol="0">
            <a:spAutoFit/>
          </a:bodyPr>
          <a:lstStyle/>
          <a:p>
            <a:r>
              <a:rPr lang="fr-FR" b="1" dirty="0">
                <a:solidFill>
                  <a:srgbClr val="702F8A"/>
                </a:solidFill>
              </a:rPr>
              <a:t>Une garantie gratuite sur toute la durée du bail </a:t>
            </a:r>
            <a:r>
              <a:rPr lang="fr-FR" dirty="0"/>
              <a:t>qui sécurise et rassure</a:t>
            </a:r>
            <a:br>
              <a:rPr lang="fr-FR" dirty="0"/>
            </a:br>
            <a:r>
              <a:rPr lang="fr-FR" dirty="0"/>
              <a:t>les propriétaires et facilite ainsi l’accès de vos salariés au logement :</a:t>
            </a:r>
            <a:br>
              <a:rPr lang="fr-FR" dirty="0"/>
            </a:br>
            <a:r>
              <a:rPr lang="fr-FR" dirty="0"/>
              <a:t>la garantie </a:t>
            </a:r>
            <a:r>
              <a:rPr lang="fr-FR" dirty="0" err="1">
                <a:solidFill>
                  <a:srgbClr val="702F8A"/>
                </a:solidFill>
              </a:rPr>
              <a:t>Visale</a:t>
            </a:r>
            <a:endParaRPr lang="fr-FR" dirty="0">
              <a:solidFill>
                <a:srgbClr val="702F8A"/>
              </a:solidFill>
            </a:endParaRPr>
          </a:p>
        </p:txBody>
      </p:sp>
      <p:pic>
        <p:nvPicPr>
          <p:cNvPr id="13" name="Image 12">
            <a:extLst>
              <a:ext uri="{FF2B5EF4-FFF2-40B4-BE49-F238E27FC236}">
                <a16:creationId xmlns:a16="http://schemas.microsoft.com/office/drawing/2014/main" id="{69FC9CA7-66CF-4834-A33E-D0ED523B48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298" y="2471891"/>
            <a:ext cx="537116" cy="386723"/>
          </a:xfrm>
          <a:prstGeom prst="rect">
            <a:avLst/>
          </a:prstGeom>
        </p:spPr>
      </p:pic>
      <p:sp>
        <p:nvSpPr>
          <p:cNvPr id="23" name="Rectangle 22">
            <a:extLst>
              <a:ext uri="{FF2B5EF4-FFF2-40B4-BE49-F238E27FC236}">
                <a16:creationId xmlns:a16="http://schemas.microsoft.com/office/drawing/2014/main" id="{124E552E-F612-401B-89C0-A8D20AE9E1CA}"/>
              </a:ext>
            </a:extLst>
          </p:cNvPr>
          <p:cNvSpPr/>
          <p:nvPr/>
        </p:nvSpPr>
        <p:spPr>
          <a:xfrm>
            <a:off x="1234217" y="3296248"/>
            <a:ext cx="462297" cy="461665"/>
          </a:xfrm>
          <a:prstGeom prst="rect">
            <a:avLst/>
          </a:prstGeom>
        </p:spPr>
        <p:txBody>
          <a:bodyPr wrap="square">
            <a:spAutoFit/>
          </a:bodyPr>
          <a:lstStyle/>
          <a:p>
            <a:r>
              <a:rPr lang="fr-FR" sz="2400" b="1" dirty="0">
                <a:solidFill>
                  <a:srgbClr val="702F8A"/>
                </a:solidFill>
                <a:sym typeface="Wingdings 3" panose="05040102010807070707" pitchFamily="18" charset="2"/>
              </a:rPr>
              <a:t></a:t>
            </a:r>
            <a:endParaRPr lang="fr-FR" sz="2400" dirty="0"/>
          </a:p>
        </p:txBody>
      </p:sp>
      <p:sp>
        <p:nvSpPr>
          <p:cNvPr id="25" name="ZoneTexte 24">
            <a:hlinkClick r:id="rId5"/>
            <a:extLst>
              <a:ext uri="{FF2B5EF4-FFF2-40B4-BE49-F238E27FC236}">
                <a16:creationId xmlns:a16="http://schemas.microsoft.com/office/drawing/2014/main" id="{B3DBF74C-8269-4B8C-8830-38923FADDF54}"/>
              </a:ext>
            </a:extLst>
          </p:cNvPr>
          <p:cNvSpPr txBox="1"/>
          <p:nvPr/>
        </p:nvSpPr>
        <p:spPr>
          <a:xfrm>
            <a:off x="1691680" y="3316045"/>
            <a:ext cx="3448491" cy="338554"/>
          </a:xfrm>
          <a:prstGeom prst="rect">
            <a:avLst/>
          </a:prstGeom>
          <a:solidFill>
            <a:schemeClr val="bg1"/>
          </a:solidFill>
        </p:spPr>
        <p:txBody>
          <a:bodyPr wrap="square" rtlCol="0">
            <a:spAutoFit/>
          </a:bodyPr>
          <a:lstStyle/>
          <a:p>
            <a:r>
              <a:rPr lang="fr-FR" sz="1600" i="1" dirty="0">
                <a:solidFill>
                  <a:srgbClr val="702F8A"/>
                </a:solidFill>
              </a:rPr>
              <a:t>Test d’éligibilité et saisie de la demande</a:t>
            </a:r>
          </a:p>
        </p:txBody>
      </p:sp>
      <p:sp>
        <p:nvSpPr>
          <p:cNvPr id="22" name="Rectangle 21">
            <a:extLst>
              <a:ext uri="{FF2B5EF4-FFF2-40B4-BE49-F238E27FC236}">
                <a16:creationId xmlns:a16="http://schemas.microsoft.com/office/drawing/2014/main" id="{CB64691B-F48B-4032-AD63-31FA0869AB53}"/>
              </a:ext>
            </a:extLst>
          </p:cNvPr>
          <p:cNvSpPr/>
          <p:nvPr/>
        </p:nvSpPr>
        <p:spPr>
          <a:xfrm>
            <a:off x="1234216" y="4893397"/>
            <a:ext cx="462297" cy="461665"/>
          </a:xfrm>
          <a:prstGeom prst="rect">
            <a:avLst/>
          </a:prstGeom>
        </p:spPr>
        <p:txBody>
          <a:bodyPr wrap="square">
            <a:spAutoFit/>
          </a:bodyPr>
          <a:lstStyle/>
          <a:p>
            <a:r>
              <a:rPr lang="fr-FR" sz="2400" b="1" dirty="0">
                <a:solidFill>
                  <a:srgbClr val="702F8A"/>
                </a:solidFill>
                <a:sym typeface="Wingdings 3" panose="05040102010807070707" pitchFamily="18" charset="2"/>
              </a:rPr>
              <a:t></a:t>
            </a:r>
            <a:endParaRPr lang="fr-FR" sz="2400" dirty="0"/>
          </a:p>
        </p:txBody>
      </p:sp>
      <p:sp>
        <p:nvSpPr>
          <p:cNvPr id="28" name="ZoneTexte 27">
            <a:hlinkClick r:id="rId6"/>
            <a:extLst>
              <a:ext uri="{FF2B5EF4-FFF2-40B4-BE49-F238E27FC236}">
                <a16:creationId xmlns:a16="http://schemas.microsoft.com/office/drawing/2014/main" id="{0B636DBE-1CD8-46F4-ABAB-325EB4492A77}"/>
              </a:ext>
            </a:extLst>
          </p:cNvPr>
          <p:cNvSpPr txBox="1"/>
          <p:nvPr/>
        </p:nvSpPr>
        <p:spPr>
          <a:xfrm>
            <a:off x="1686496" y="4932159"/>
            <a:ext cx="3453676" cy="338554"/>
          </a:xfrm>
          <a:prstGeom prst="rect">
            <a:avLst/>
          </a:prstGeom>
          <a:noFill/>
        </p:spPr>
        <p:txBody>
          <a:bodyPr wrap="square" rtlCol="0">
            <a:spAutoFit/>
          </a:bodyPr>
          <a:lstStyle/>
          <a:p>
            <a:r>
              <a:rPr lang="fr-FR" sz="1600" i="1" dirty="0">
                <a:solidFill>
                  <a:srgbClr val="702F8A"/>
                </a:solidFill>
              </a:rPr>
              <a:t>Test d’éligibilité et saisie de la demande</a:t>
            </a:r>
          </a:p>
        </p:txBody>
      </p:sp>
      <p:sp>
        <p:nvSpPr>
          <p:cNvPr id="18" name="Titre 1">
            <a:extLst>
              <a:ext uri="{FF2B5EF4-FFF2-40B4-BE49-F238E27FC236}">
                <a16:creationId xmlns:a16="http://schemas.microsoft.com/office/drawing/2014/main" id="{7444CA65-A415-4F70-890E-C271A06AB4C6}"/>
              </a:ext>
            </a:extLst>
          </p:cNvPr>
          <p:cNvSpPr txBox="1">
            <a:spLocks/>
          </p:cNvSpPr>
          <p:nvPr/>
        </p:nvSpPr>
        <p:spPr bwMode="auto">
          <a:xfrm>
            <a:off x="1329825" y="5393824"/>
            <a:ext cx="4184073" cy="337462"/>
          </a:xfrm>
          <a:prstGeom prst="rect">
            <a:avLst/>
          </a:prstGeom>
          <a:noFill/>
          <a:ln w="1270">
            <a:solidFill>
              <a:srgbClr val="702F8A">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200" kern="900" dirty="0">
                <a:latin typeface="+mn-lt"/>
                <a:cs typeface="Expletus Sans Medium"/>
              </a:rPr>
              <a:t>Un crédit vous engage et doit être remboursé. </a:t>
            </a:r>
          </a:p>
          <a:p>
            <a:pPr algn="l" fontAlgn="auto">
              <a:lnSpc>
                <a:spcPts val="1300"/>
              </a:lnSpc>
              <a:spcAft>
                <a:spcPts val="0"/>
              </a:spcAft>
              <a:defRPr/>
            </a:pPr>
            <a:r>
              <a:rPr lang="fr-FR" sz="1200" kern="900" dirty="0">
                <a:latin typeface="+mn-lt"/>
                <a:cs typeface="Expletus Sans Medium"/>
              </a:rPr>
              <a:t>Vérifiez vos capacités de remboursement avant de vous engager</a:t>
            </a:r>
            <a:r>
              <a:rPr lang="fr-FR" sz="1200" i="1" kern="900" dirty="0">
                <a:latin typeface="+mn-lt"/>
                <a:cs typeface="Expletus Sans Medium"/>
              </a:rPr>
              <a:t>.</a:t>
            </a:r>
          </a:p>
        </p:txBody>
      </p:sp>
      <p:sp>
        <p:nvSpPr>
          <p:cNvPr id="14" name="Rectangle 13">
            <a:extLst>
              <a:ext uri="{FF2B5EF4-FFF2-40B4-BE49-F238E27FC236}">
                <a16:creationId xmlns:a16="http://schemas.microsoft.com/office/drawing/2014/main" id="{84172E17-6B23-4810-8A66-0E120D9ED032}"/>
              </a:ext>
            </a:extLst>
          </p:cNvPr>
          <p:cNvSpPr/>
          <p:nvPr/>
        </p:nvSpPr>
        <p:spPr>
          <a:xfrm>
            <a:off x="0" y="6430858"/>
            <a:ext cx="9143999" cy="384721"/>
          </a:xfrm>
          <a:prstGeom prst="rect">
            <a:avLst/>
          </a:prstGeom>
        </p:spPr>
        <p:txBody>
          <a:bodyPr wrap="square">
            <a:spAutoFit/>
          </a:bodyPr>
          <a:lstStyle/>
          <a:p>
            <a:pPr algn="ctr" fontAlgn="auto">
              <a:spcAft>
                <a:spcPts val="0"/>
              </a:spcAft>
              <a:defRPr/>
            </a:pPr>
            <a:r>
              <a:rPr lang="fr-FR" altLang="fr-FR" sz="1000" i="1" kern="900" spc="9" dirty="0">
                <a:cs typeface="Expletus Sans"/>
              </a:rPr>
              <a:t>Aide et prêt soumis à conditions et octroyés dans la limite des fonds disponibles après accord d’Action Logement Services.</a:t>
            </a:r>
          </a:p>
          <a:p>
            <a:pPr algn="ctr" fontAlgn="auto">
              <a:spcAft>
                <a:spcPts val="0"/>
              </a:spcAft>
              <a:defRPr/>
            </a:pPr>
            <a:r>
              <a:rPr lang="fr-FR" sz="900" i="1" kern="900" spc="9" dirty="0" err="1"/>
              <a:t>Visale</a:t>
            </a:r>
            <a:r>
              <a:rPr lang="fr-FR" sz="900" i="1" kern="900" spc="9" dirty="0"/>
              <a:t> et AVANCE LOCA-PASS® sont des marques déposées pour le compte d’Action Logement.</a:t>
            </a:r>
            <a:endParaRPr lang="fr-FR" sz="900" i="1" dirty="0"/>
          </a:p>
        </p:txBody>
      </p:sp>
      <p:sp>
        <p:nvSpPr>
          <p:cNvPr id="26" name="Text Placeholder 12">
            <a:extLst>
              <a:ext uri="{FF2B5EF4-FFF2-40B4-BE49-F238E27FC236}">
                <a16:creationId xmlns:a16="http://schemas.microsoft.com/office/drawing/2014/main" id="{1AED6263-EDE1-4B77-86AC-7BE1F78B11C1}"/>
              </a:ext>
            </a:extLst>
          </p:cNvPr>
          <p:cNvSpPr>
            <a:spLocks noGrp="1"/>
          </p:cNvSpPr>
          <p:nvPr>
            <p:ph type="body" sz="quarter" idx="11"/>
          </p:nvPr>
        </p:nvSpPr>
        <p:spPr>
          <a:xfrm>
            <a:off x="1319482" y="553811"/>
            <a:ext cx="7500990" cy="642941"/>
          </a:xfrm>
          <a:prstGeom prst="rect">
            <a:avLst/>
          </a:prstGeom>
        </p:spPr>
        <p:txBody>
          <a:bodyPr vert="horz" tIns="43200" bIns="72000" anchor="ctr" anchorCtr="0">
            <a:normAutofit/>
          </a:bodyPr>
          <a:lstStyle>
            <a:lvl1pPr marL="0" indent="0">
              <a:lnSpc>
                <a:spcPts val="1800"/>
              </a:lnSpc>
              <a:spcBef>
                <a:spcPts val="0"/>
              </a:spcBef>
              <a:buNone/>
              <a:defRPr sz="2400" b="1" cap="all" baseline="0">
                <a:solidFill>
                  <a:srgbClr val="003F7A"/>
                </a:solidFill>
                <a:latin typeface="Calibri"/>
                <a:cs typeface="Calibri"/>
              </a:defRPr>
            </a:lvl1pPr>
            <a:lvl2pPr marL="457200" indent="0">
              <a:buNone/>
              <a:defRPr sz="3200">
                <a:latin typeface="Calibri"/>
                <a:cs typeface="Calibri"/>
              </a:defRPr>
            </a:lvl2pPr>
            <a:lvl3pPr marL="914400" indent="0">
              <a:buNone/>
              <a:defRPr sz="3200">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dirty="0">
                <a:solidFill>
                  <a:schemeClr val="bg1"/>
                </a:solidFill>
              </a:rPr>
              <a:t>NOS AIDES</a:t>
            </a:r>
            <a:r>
              <a:rPr lang="fr-FR" i="1" cap="none" dirty="0">
                <a:solidFill>
                  <a:srgbClr val="702F8A"/>
                </a:solidFill>
              </a:rPr>
              <a:t>(suite)</a:t>
            </a:r>
          </a:p>
        </p:txBody>
      </p:sp>
      <p:sp>
        <p:nvSpPr>
          <p:cNvPr id="27" name="Rectangle 26">
            <a:extLst>
              <a:ext uri="{FF2B5EF4-FFF2-40B4-BE49-F238E27FC236}">
                <a16:creationId xmlns:a16="http://schemas.microsoft.com/office/drawing/2014/main" id="{10D2A29F-6EC5-4453-9508-0713B6408A4D}"/>
              </a:ext>
            </a:extLst>
          </p:cNvPr>
          <p:cNvSpPr/>
          <p:nvPr/>
        </p:nvSpPr>
        <p:spPr>
          <a:xfrm>
            <a:off x="1319482" y="625819"/>
            <a:ext cx="1386773"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ext Placeholder 12">
            <a:extLst>
              <a:ext uri="{FF2B5EF4-FFF2-40B4-BE49-F238E27FC236}">
                <a16:creationId xmlns:a16="http://schemas.microsoft.com/office/drawing/2014/main" id="{D021B3F5-0C84-41C1-8040-1F09257A6F6E}"/>
              </a:ext>
            </a:extLst>
          </p:cNvPr>
          <p:cNvSpPr txBox="1">
            <a:spLocks/>
          </p:cNvSpPr>
          <p:nvPr/>
        </p:nvSpPr>
        <p:spPr>
          <a:xfrm>
            <a:off x="1319482" y="553811"/>
            <a:ext cx="1626918" cy="642941"/>
          </a:xfrm>
          <a:prstGeom prst="rect">
            <a:avLst/>
          </a:prstGeom>
        </p:spPr>
        <p:txBody>
          <a:bodyPr vert="horz" lIns="91440" tIns="43200" rIns="91440" bIns="72000" rtlCol="0" anchor="ctr" anchorCtr="0">
            <a:normAutofit/>
          </a:bodyPr>
          <a:lstStyle>
            <a:lvl1pPr marL="0" indent="0" algn="l" defTabSz="914400" rtl="0" eaLnBrk="1" latinLnBrk="0" hangingPunct="1">
              <a:lnSpc>
                <a:spcPts val="1800"/>
              </a:lnSpc>
              <a:spcBef>
                <a:spcPts val="0"/>
              </a:spcBef>
              <a:buClr>
                <a:srgbClr val="E0004D"/>
              </a:buClr>
              <a:buSzPct val="80000"/>
              <a:buFontTx/>
              <a:buNone/>
              <a:defRPr sz="2400" b="1" kern="1200" cap="all" baseline="0">
                <a:solidFill>
                  <a:srgbClr val="003F7A"/>
                </a:solidFill>
                <a:latin typeface="Calibri"/>
                <a:ea typeface="+mn-ea"/>
                <a:cs typeface="Calibri"/>
              </a:defRPr>
            </a:lvl1pPr>
            <a:lvl2pPr marL="457200" indent="0" algn="l" defTabSz="914400" rtl="0" eaLnBrk="1" latinLnBrk="0" hangingPunct="1">
              <a:spcBef>
                <a:spcPts val="600"/>
              </a:spcBef>
              <a:buClr>
                <a:srgbClr val="003F7A"/>
              </a:buClr>
              <a:buFont typeface="Arial" pitchFamily="34" charset="0"/>
              <a:buNone/>
              <a:defRPr sz="3200" kern="1200">
                <a:solidFill>
                  <a:schemeClr val="tx1"/>
                </a:solidFill>
                <a:latin typeface="Calibri"/>
                <a:ea typeface="+mn-ea"/>
                <a:cs typeface="Calibri"/>
              </a:defRPr>
            </a:lvl2pPr>
            <a:lvl3pPr marL="914400" indent="0" algn="l" defTabSz="914400" rtl="0" eaLnBrk="1" latinLnBrk="0" hangingPunct="1">
              <a:spcBef>
                <a:spcPts val="600"/>
              </a:spcBef>
              <a:buClr>
                <a:srgbClr val="E0004D"/>
              </a:buClr>
              <a:buFont typeface="Arial" pitchFamily="34" charset="0"/>
              <a:buNone/>
              <a:defRPr sz="3200" kern="1200">
                <a:solidFill>
                  <a:schemeClr val="tx1"/>
                </a:solidFill>
                <a:latin typeface="Calibri"/>
                <a:ea typeface="+mn-ea"/>
                <a:cs typeface="Calibri"/>
              </a:defRPr>
            </a:lvl3pPr>
            <a:lvl4pPr marL="1371600" indent="0" algn="l" defTabSz="914400" rtl="0" eaLnBrk="1" latinLnBrk="0" hangingPunct="1">
              <a:spcBef>
                <a:spcPts val="600"/>
              </a:spcBef>
              <a:buFont typeface="Arial" pitchFamily="34" charset="0"/>
              <a:buNone/>
              <a:defRPr sz="3200" kern="1200">
                <a:solidFill>
                  <a:schemeClr val="tx1"/>
                </a:solidFill>
                <a:latin typeface="Calibri"/>
                <a:ea typeface="+mn-ea"/>
                <a:cs typeface="Calibri"/>
              </a:defRPr>
            </a:lvl4pPr>
            <a:lvl5pPr marL="1828800" indent="0" algn="l" defTabSz="914400" rtl="0" eaLnBrk="1" latinLnBrk="0" hangingPunct="1">
              <a:spcBef>
                <a:spcPct val="20000"/>
              </a:spcBef>
              <a:buFont typeface="Arial" pitchFamily="34" charset="0"/>
              <a:buNone/>
              <a:defRPr sz="32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bg1"/>
                </a:solidFill>
              </a:rPr>
              <a:t>Se loger</a:t>
            </a:r>
          </a:p>
        </p:txBody>
      </p:sp>
    </p:spTree>
    <p:extLst>
      <p:ext uri="{BB962C8B-B14F-4D97-AF65-F5344CB8AC3E}">
        <p14:creationId xmlns:p14="http://schemas.microsoft.com/office/powerpoint/2010/main" val="423885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C1D2CDD-3275-45D6-BC2B-1F4958DF38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93288"/>
            <a:ext cx="1207113" cy="926672"/>
          </a:xfrm>
          <a:prstGeom prst="rect">
            <a:avLst/>
          </a:prstGeom>
        </p:spPr>
      </p:pic>
      <p:sp>
        <p:nvSpPr>
          <p:cNvPr id="21" name="Rectangle 20">
            <a:extLst>
              <a:ext uri="{FF2B5EF4-FFF2-40B4-BE49-F238E27FC236}">
                <a16:creationId xmlns:a16="http://schemas.microsoft.com/office/drawing/2014/main" id="{816A10D0-214D-463F-A3E9-229756D59A6D}"/>
              </a:ext>
            </a:extLst>
          </p:cNvPr>
          <p:cNvSpPr/>
          <p:nvPr/>
        </p:nvSpPr>
        <p:spPr>
          <a:xfrm>
            <a:off x="1292693" y="656455"/>
            <a:ext cx="3999387" cy="360040"/>
          </a:xfrm>
          <a:prstGeom prst="rect">
            <a:avLst/>
          </a:prstGeom>
          <a:solidFill>
            <a:srgbClr val="EA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3"/>
          <p:cNvSpPr>
            <a:spLocks noGrp="1"/>
          </p:cNvSpPr>
          <p:nvPr>
            <p:ph type="body" sz="quarter" idx="11"/>
          </p:nvPr>
        </p:nvSpPr>
        <p:spPr>
          <a:xfrm>
            <a:off x="1247474" y="571480"/>
            <a:ext cx="4980710" cy="642941"/>
          </a:xfrm>
        </p:spPr>
        <p:txBody>
          <a:bodyPr>
            <a:normAutofit/>
          </a:bodyPr>
          <a:lstStyle/>
          <a:p>
            <a:r>
              <a:rPr lang="fr-FR" dirty="0">
                <a:solidFill>
                  <a:srgbClr val="FFFFFF"/>
                </a:solidFill>
              </a:rPr>
              <a:t>Acheter en toute sérénité</a:t>
            </a:r>
          </a:p>
        </p:txBody>
      </p:sp>
      <p:grpSp>
        <p:nvGrpSpPr>
          <p:cNvPr id="7" name="Groupe 6">
            <a:extLst>
              <a:ext uri="{FF2B5EF4-FFF2-40B4-BE49-F238E27FC236}">
                <a16:creationId xmlns:a16="http://schemas.microsoft.com/office/drawing/2014/main" id="{7AD43921-CCFF-479A-94B1-6710C33D7E9D}"/>
              </a:ext>
            </a:extLst>
          </p:cNvPr>
          <p:cNvGrpSpPr/>
          <p:nvPr/>
        </p:nvGrpSpPr>
        <p:grpSpPr>
          <a:xfrm>
            <a:off x="550095" y="2541082"/>
            <a:ext cx="8468785" cy="1337082"/>
            <a:chOff x="550095" y="2827483"/>
            <a:chExt cx="8468785" cy="1337082"/>
          </a:xfrm>
        </p:grpSpPr>
        <p:sp>
          <p:nvSpPr>
            <p:cNvPr id="11" name="ZoneTexte 10"/>
            <p:cNvSpPr txBox="1"/>
            <p:nvPr/>
          </p:nvSpPr>
          <p:spPr>
            <a:xfrm>
              <a:off x="1201206" y="2827483"/>
              <a:ext cx="7817674" cy="923330"/>
            </a:xfrm>
            <a:prstGeom prst="rect">
              <a:avLst/>
            </a:prstGeom>
            <a:noFill/>
          </p:spPr>
          <p:txBody>
            <a:bodyPr wrap="square" rtlCol="0">
              <a:spAutoFit/>
            </a:bodyPr>
            <a:lstStyle/>
            <a:p>
              <a:r>
                <a:rPr lang="fr-FR" b="1" dirty="0">
                  <a:solidFill>
                    <a:srgbClr val="EA7600"/>
                  </a:solidFill>
                </a:rPr>
                <a:t>Une sécurisation du projet grâce à un service gratuit de conseil en financement immobilier </a:t>
              </a:r>
              <a:r>
                <a:rPr lang="fr-FR" dirty="0"/>
                <a:t>assuré par une de nos filiales : diagnostic financier complet et recherche des financements les plus adaptés au projet et à la situation du salarié</a:t>
              </a:r>
            </a:p>
          </p:txBody>
        </p:sp>
        <p:sp>
          <p:nvSpPr>
            <p:cNvPr id="24" name="Rectangle 23">
              <a:extLst>
                <a:ext uri="{FF2B5EF4-FFF2-40B4-BE49-F238E27FC236}">
                  <a16:creationId xmlns:a16="http://schemas.microsoft.com/office/drawing/2014/main" id="{F1C99AD0-291E-4CF8-BF3E-250BCA6B2562}"/>
                </a:ext>
              </a:extLst>
            </p:cNvPr>
            <p:cNvSpPr/>
            <p:nvPr/>
          </p:nvSpPr>
          <p:spPr>
            <a:xfrm>
              <a:off x="1200905" y="3702900"/>
              <a:ext cx="462297" cy="461665"/>
            </a:xfrm>
            <a:prstGeom prst="rect">
              <a:avLst/>
            </a:prstGeom>
          </p:spPr>
          <p:txBody>
            <a:bodyPr wrap="square">
              <a:spAutoFit/>
            </a:bodyPr>
            <a:lstStyle/>
            <a:p>
              <a:r>
                <a:rPr lang="fr-FR" sz="2400" b="1" dirty="0">
                  <a:solidFill>
                    <a:srgbClr val="EA7600"/>
                  </a:solidFill>
                  <a:sym typeface="Wingdings 3" panose="05040102010807070707" pitchFamily="18" charset="2"/>
                </a:rPr>
                <a:t></a:t>
              </a:r>
              <a:endParaRPr lang="fr-FR" sz="2400" dirty="0">
                <a:solidFill>
                  <a:srgbClr val="EA7600"/>
                </a:solidFill>
              </a:endParaRPr>
            </a:p>
          </p:txBody>
        </p:sp>
        <p:sp>
          <p:nvSpPr>
            <p:cNvPr id="25" name="ZoneTexte 24">
              <a:hlinkClick r:id="rId3"/>
              <a:extLst>
                <a:ext uri="{FF2B5EF4-FFF2-40B4-BE49-F238E27FC236}">
                  <a16:creationId xmlns:a16="http://schemas.microsoft.com/office/drawing/2014/main" id="{91BF345A-D158-4A81-BED2-1C89891E8EEA}"/>
                </a:ext>
              </a:extLst>
            </p:cNvPr>
            <p:cNvSpPr txBox="1"/>
            <p:nvPr/>
          </p:nvSpPr>
          <p:spPr>
            <a:xfrm>
              <a:off x="1658368" y="3722697"/>
              <a:ext cx="1937088" cy="338554"/>
            </a:xfrm>
            <a:prstGeom prst="rect">
              <a:avLst/>
            </a:prstGeom>
            <a:noFill/>
          </p:spPr>
          <p:txBody>
            <a:bodyPr wrap="square" rtlCol="0">
              <a:spAutoFit/>
            </a:bodyPr>
            <a:lstStyle/>
            <a:p>
              <a:r>
                <a:rPr lang="fr-FR" sz="1600" i="1" dirty="0">
                  <a:solidFill>
                    <a:srgbClr val="EA7600"/>
                  </a:solidFill>
                </a:rPr>
                <a:t>Demande de contact</a:t>
              </a:r>
            </a:p>
          </p:txBody>
        </p:sp>
        <p:pic>
          <p:nvPicPr>
            <p:cNvPr id="3" name="Image 2">
              <a:extLst>
                <a:ext uri="{FF2B5EF4-FFF2-40B4-BE49-F238E27FC236}">
                  <a16:creationId xmlns:a16="http://schemas.microsoft.com/office/drawing/2014/main" id="{531FDAED-4C5F-4B13-8749-95AC237F2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95" y="2974092"/>
              <a:ext cx="454872" cy="546200"/>
            </a:xfrm>
            <a:prstGeom prst="rect">
              <a:avLst/>
            </a:prstGeom>
          </p:spPr>
        </p:pic>
      </p:grpSp>
      <p:grpSp>
        <p:nvGrpSpPr>
          <p:cNvPr id="8" name="Groupe 7">
            <a:extLst>
              <a:ext uri="{FF2B5EF4-FFF2-40B4-BE49-F238E27FC236}">
                <a16:creationId xmlns:a16="http://schemas.microsoft.com/office/drawing/2014/main" id="{10D42139-18EA-4743-9DA1-A6CE0341DE7C}"/>
              </a:ext>
            </a:extLst>
          </p:cNvPr>
          <p:cNvGrpSpPr/>
          <p:nvPr/>
        </p:nvGrpSpPr>
        <p:grpSpPr>
          <a:xfrm>
            <a:off x="550095" y="4113848"/>
            <a:ext cx="8468484" cy="1663257"/>
            <a:chOff x="550095" y="4307889"/>
            <a:chExt cx="8468484" cy="1663257"/>
          </a:xfrm>
        </p:grpSpPr>
        <p:sp>
          <p:nvSpPr>
            <p:cNvPr id="23" name="ZoneTexte 22">
              <a:extLst>
                <a:ext uri="{FF2B5EF4-FFF2-40B4-BE49-F238E27FC236}">
                  <a16:creationId xmlns:a16="http://schemas.microsoft.com/office/drawing/2014/main" id="{3241E4C4-408B-429D-9C18-25AEBD14B914}"/>
                </a:ext>
              </a:extLst>
            </p:cNvPr>
            <p:cNvSpPr txBox="1"/>
            <p:nvPr/>
          </p:nvSpPr>
          <p:spPr>
            <a:xfrm>
              <a:off x="1200905" y="4307889"/>
              <a:ext cx="7817674" cy="1200329"/>
            </a:xfrm>
            <a:prstGeom prst="rect">
              <a:avLst/>
            </a:prstGeom>
            <a:noFill/>
          </p:spPr>
          <p:txBody>
            <a:bodyPr wrap="square" rtlCol="0">
              <a:spAutoFit/>
            </a:bodyPr>
            <a:lstStyle/>
            <a:p>
              <a:r>
                <a:rPr lang="fr-FR" b="1" dirty="0">
                  <a:solidFill>
                    <a:srgbClr val="EA7600"/>
                  </a:solidFill>
                </a:rPr>
                <a:t>Une offre diversifiée de logements proposés à la vente par nos filiales immobilières </a:t>
              </a:r>
              <a:r>
                <a:rPr lang="fr-FR" dirty="0"/>
                <a:t>: logements neufs ou anciens, en accession sociale… une opportunité pour vos salariés de devenir propriétaire grâce à un accompagnement Action Logement tout au long du processus d'achat</a:t>
              </a:r>
            </a:p>
          </p:txBody>
        </p:sp>
        <p:sp>
          <p:nvSpPr>
            <p:cNvPr id="28" name="Rectangle 27">
              <a:extLst>
                <a:ext uri="{FF2B5EF4-FFF2-40B4-BE49-F238E27FC236}">
                  <a16:creationId xmlns:a16="http://schemas.microsoft.com/office/drawing/2014/main" id="{06BB9FF5-CF81-4B0C-8B9C-68D3E8A3BDDF}"/>
                </a:ext>
              </a:extLst>
            </p:cNvPr>
            <p:cNvSpPr/>
            <p:nvPr/>
          </p:nvSpPr>
          <p:spPr>
            <a:xfrm>
              <a:off x="1200905" y="5509481"/>
              <a:ext cx="462297" cy="461665"/>
            </a:xfrm>
            <a:prstGeom prst="rect">
              <a:avLst/>
            </a:prstGeom>
          </p:spPr>
          <p:txBody>
            <a:bodyPr wrap="square">
              <a:spAutoFit/>
            </a:bodyPr>
            <a:lstStyle/>
            <a:p>
              <a:r>
                <a:rPr lang="fr-FR" sz="2400" b="1" dirty="0">
                  <a:solidFill>
                    <a:srgbClr val="EA7600"/>
                  </a:solidFill>
                  <a:sym typeface="Wingdings 3" panose="05040102010807070707" pitchFamily="18" charset="2"/>
                </a:rPr>
                <a:t></a:t>
              </a:r>
              <a:endParaRPr lang="fr-FR" sz="2400" dirty="0">
                <a:solidFill>
                  <a:srgbClr val="EA7600"/>
                </a:solidFill>
              </a:endParaRPr>
            </a:p>
          </p:txBody>
        </p:sp>
        <p:pic>
          <p:nvPicPr>
            <p:cNvPr id="4" name="Image 3">
              <a:extLst>
                <a:ext uri="{FF2B5EF4-FFF2-40B4-BE49-F238E27FC236}">
                  <a16:creationId xmlns:a16="http://schemas.microsoft.com/office/drawing/2014/main" id="{0E2AB8DE-63BA-408E-B6F3-E95CB9994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95" y="4364350"/>
              <a:ext cx="570650" cy="618088"/>
            </a:xfrm>
            <a:prstGeom prst="rect">
              <a:avLst/>
            </a:prstGeom>
          </p:spPr>
        </p:pic>
        <p:sp>
          <p:nvSpPr>
            <p:cNvPr id="16" name="ZoneTexte 15">
              <a:hlinkClick r:id="rId3"/>
              <a:extLst>
                <a:ext uri="{FF2B5EF4-FFF2-40B4-BE49-F238E27FC236}">
                  <a16:creationId xmlns:a16="http://schemas.microsoft.com/office/drawing/2014/main" id="{0FC6457C-B0FD-429E-AED8-9699A90277A9}"/>
                </a:ext>
              </a:extLst>
            </p:cNvPr>
            <p:cNvSpPr txBox="1"/>
            <p:nvPr/>
          </p:nvSpPr>
          <p:spPr>
            <a:xfrm>
              <a:off x="1623239" y="5525974"/>
              <a:ext cx="1972217" cy="338554"/>
            </a:xfrm>
            <a:prstGeom prst="rect">
              <a:avLst/>
            </a:prstGeom>
            <a:noFill/>
          </p:spPr>
          <p:txBody>
            <a:bodyPr wrap="square" rtlCol="0">
              <a:spAutoFit/>
            </a:bodyPr>
            <a:lstStyle/>
            <a:p>
              <a:r>
                <a:rPr lang="fr-FR" sz="1600" i="1" dirty="0">
                  <a:solidFill>
                    <a:srgbClr val="EA7600"/>
                  </a:solidFill>
                </a:rPr>
                <a:t>Demande de contact</a:t>
              </a:r>
            </a:p>
          </p:txBody>
        </p:sp>
      </p:grpSp>
      <p:sp>
        <p:nvSpPr>
          <p:cNvPr id="17" name="ZoneTexte 16">
            <a:extLst>
              <a:ext uri="{FF2B5EF4-FFF2-40B4-BE49-F238E27FC236}">
                <a16:creationId xmlns:a16="http://schemas.microsoft.com/office/drawing/2014/main" id="{443006E9-BEE7-42B5-8535-C3170182761A}"/>
              </a:ext>
            </a:extLst>
          </p:cNvPr>
          <p:cNvSpPr txBox="1"/>
          <p:nvPr/>
        </p:nvSpPr>
        <p:spPr>
          <a:xfrm>
            <a:off x="1282732" y="1331999"/>
            <a:ext cx="7537995" cy="769441"/>
          </a:xfrm>
          <a:prstGeom prst="rect">
            <a:avLst/>
          </a:prstGeom>
          <a:noFill/>
          <a:ln w="1270" cap="sq">
            <a:solidFill>
              <a:srgbClr val="EA7600">
                <a:alpha val="49804"/>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fr-FR" dirty="0"/>
              <a:t>Aidez vos salariés à concrétiser leur projet d’achat de résidence principale</a:t>
            </a:r>
            <a:endParaRPr lang="fr-FR" sz="1800" dirty="0"/>
          </a:p>
        </p:txBody>
      </p:sp>
    </p:spTree>
    <p:extLst>
      <p:ext uri="{BB962C8B-B14F-4D97-AF65-F5344CB8AC3E}">
        <p14:creationId xmlns:p14="http://schemas.microsoft.com/office/powerpoint/2010/main" val="8695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C1D2CDD-3275-45D6-BC2B-1F4958DF38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93288"/>
            <a:ext cx="1207113" cy="926672"/>
          </a:xfrm>
          <a:prstGeom prst="rect">
            <a:avLst/>
          </a:prstGeom>
        </p:spPr>
      </p:pic>
      <p:sp>
        <p:nvSpPr>
          <p:cNvPr id="21" name="Rectangle 20">
            <a:extLst>
              <a:ext uri="{FF2B5EF4-FFF2-40B4-BE49-F238E27FC236}">
                <a16:creationId xmlns:a16="http://schemas.microsoft.com/office/drawing/2014/main" id="{816A10D0-214D-463F-A3E9-229756D59A6D}"/>
              </a:ext>
            </a:extLst>
          </p:cNvPr>
          <p:cNvSpPr/>
          <p:nvPr/>
        </p:nvSpPr>
        <p:spPr>
          <a:xfrm>
            <a:off x="1292693" y="656455"/>
            <a:ext cx="3999387" cy="360040"/>
          </a:xfrm>
          <a:prstGeom prst="rect">
            <a:avLst/>
          </a:prstGeom>
          <a:solidFill>
            <a:srgbClr val="EA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9" name="Espace réservé du texte 3"/>
          <p:cNvSpPr>
            <a:spLocks noGrp="1"/>
          </p:cNvSpPr>
          <p:nvPr>
            <p:ph type="body" sz="quarter" idx="11"/>
          </p:nvPr>
        </p:nvSpPr>
        <p:spPr>
          <a:xfrm>
            <a:off x="1247474" y="571480"/>
            <a:ext cx="5124726" cy="642941"/>
          </a:xfrm>
        </p:spPr>
        <p:txBody>
          <a:bodyPr>
            <a:normAutofit/>
          </a:bodyPr>
          <a:lstStyle/>
          <a:p>
            <a:r>
              <a:rPr lang="fr-FR" dirty="0">
                <a:solidFill>
                  <a:schemeClr val="bg1"/>
                </a:solidFill>
              </a:rPr>
              <a:t>Acheter en toute sérénité    </a:t>
            </a:r>
            <a:r>
              <a:rPr lang="fr-FR" i="1" cap="none" dirty="0">
                <a:solidFill>
                  <a:srgbClr val="EA7600"/>
                </a:solidFill>
              </a:rPr>
              <a:t>(suite)</a:t>
            </a:r>
            <a:endParaRPr lang="fr-FR" dirty="0">
              <a:solidFill>
                <a:srgbClr val="EA7600"/>
              </a:solidFill>
            </a:endParaRPr>
          </a:p>
        </p:txBody>
      </p:sp>
      <p:pic>
        <p:nvPicPr>
          <p:cNvPr id="8" name="Image 7">
            <a:extLst>
              <a:ext uri="{FF2B5EF4-FFF2-40B4-BE49-F238E27FC236}">
                <a16:creationId xmlns:a16="http://schemas.microsoft.com/office/drawing/2014/main" id="{DB2F78F4-EB24-4216-B83D-43CAD751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6" y="2586135"/>
            <a:ext cx="460474" cy="629098"/>
          </a:xfrm>
          <a:prstGeom prst="rect">
            <a:avLst/>
          </a:prstGeom>
        </p:spPr>
      </p:pic>
      <p:sp>
        <p:nvSpPr>
          <p:cNvPr id="24" name="Espace réservé du contenu 1">
            <a:extLst>
              <a:ext uri="{FF2B5EF4-FFF2-40B4-BE49-F238E27FC236}">
                <a16:creationId xmlns:a16="http://schemas.microsoft.com/office/drawing/2014/main" id="{35649C57-E048-4839-AD99-5B63106E1403}"/>
              </a:ext>
            </a:extLst>
          </p:cNvPr>
          <p:cNvSpPr>
            <a:spLocks noGrp="1"/>
          </p:cNvSpPr>
          <p:nvPr>
            <p:ph idx="1"/>
          </p:nvPr>
        </p:nvSpPr>
        <p:spPr>
          <a:xfrm>
            <a:off x="1213955" y="2450008"/>
            <a:ext cx="7822682" cy="787282"/>
          </a:xfrm>
        </p:spPr>
        <p:txBody>
          <a:bodyPr>
            <a:noAutofit/>
          </a:bodyPr>
          <a:lstStyle/>
          <a:p>
            <a:pPr marL="0" indent="0">
              <a:buNone/>
            </a:pPr>
            <a:r>
              <a:rPr lang="fr-FR" sz="1800" b="1" dirty="0">
                <a:solidFill>
                  <a:srgbClr val="EA7600"/>
                </a:solidFill>
              </a:rPr>
              <a:t>Un prêt au taux très faible</a:t>
            </a:r>
            <a:r>
              <a:rPr lang="fr-FR" sz="1800" dirty="0"/>
              <a:t>, sans frais de garantie ni de caution, pour aider à la </a:t>
            </a:r>
            <a:r>
              <a:rPr lang="fr-FR" sz="1800" b="1" dirty="0"/>
              <a:t>construction ou l’acquisition d’un logement neuf </a:t>
            </a:r>
            <a:r>
              <a:rPr lang="fr-FR" sz="1800" dirty="0"/>
              <a:t>ou à </a:t>
            </a:r>
            <a:r>
              <a:rPr lang="fr-FR" sz="1800" b="1" dirty="0"/>
              <a:t>toute acquisition en accession sociale</a:t>
            </a:r>
            <a:r>
              <a:rPr lang="fr-FR" sz="1800" dirty="0"/>
              <a:t> telle que l’achat d’un logement HLM</a:t>
            </a:r>
          </a:p>
        </p:txBody>
      </p:sp>
      <p:grpSp>
        <p:nvGrpSpPr>
          <p:cNvPr id="5" name="Groupe 4">
            <a:extLst>
              <a:ext uri="{FF2B5EF4-FFF2-40B4-BE49-F238E27FC236}">
                <a16:creationId xmlns:a16="http://schemas.microsoft.com/office/drawing/2014/main" id="{29B69555-084B-49BB-8D33-41E40D311732}"/>
              </a:ext>
            </a:extLst>
          </p:cNvPr>
          <p:cNvGrpSpPr/>
          <p:nvPr/>
        </p:nvGrpSpPr>
        <p:grpSpPr>
          <a:xfrm>
            <a:off x="1200905" y="3340745"/>
            <a:ext cx="3814978" cy="461665"/>
            <a:chOff x="1200905" y="3384582"/>
            <a:chExt cx="3814978" cy="461665"/>
          </a:xfrm>
        </p:grpSpPr>
        <p:sp>
          <p:nvSpPr>
            <p:cNvPr id="25" name="Rectangle 24">
              <a:extLst>
                <a:ext uri="{FF2B5EF4-FFF2-40B4-BE49-F238E27FC236}">
                  <a16:creationId xmlns:a16="http://schemas.microsoft.com/office/drawing/2014/main" id="{73649BD8-5933-413B-B9F7-9C9C3C45E1BE}"/>
                </a:ext>
              </a:extLst>
            </p:cNvPr>
            <p:cNvSpPr/>
            <p:nvPr/>
          </p:nvSpPr>
          <p:spPr>
            <a:xfrm>
              <a:off x="1200905" y="3384582"/>
              <a:ext cx="462297" cy="461665"/>
            </a:xfrm>
            <a:prstGeom prst="rect">
              <a:avLst/>
            </a:prstGeom>
          </p:spPr>
          <p:txBody>
            <a:bodyPr wrap="square">
              <a:spAutoFit/>
            </a:bodyPr>
            <a:lstStyle/>
            <a:p>
              <a:r>
                <a:rPr lang="fr-FR" sz="2400" b="1" dirty="0">
                  <a:solidFill>
                    <a:srgbClr val="EA7600"/>
                  </a:solidFill>
                  <a:sym typeface="Wingdings 3" panose="05040102010807070707" pitchFamily="18" charset="2"/>
                </a:rPr>
                <a:t></a:t>
              </a:r>
              <a:endParaRPr lang="fr-FR" sz="2400" dirty="0">
                <a:solidFill>
                  <a:srgbClr val="EA7600"/>
                </a:solidFill>
              </a:endParaRPr>
            </a:p>
          </p:txBody>
        </p:sp>
        <p:sp>
          <p:nvSpPr>
            <p:cNvPr id="26" name="ZoneTexte 25">
              <a:hlinkClick r:id="rId4"/>
              <a:extLst>
                <a:ext uri="{FF2B5EF4-FFF2-40B4-BE49-F238E27FC236}">
                  <a16:creationId xmlns:a16="http://schemas.microsoft.com/office/drawing/2014/main" id="{484E5256-21BF-4223-81DD-76A99DD51ED2}"/>
                </a:ext>
              </a:extLst>
            </p:cNvPr>
            <p:cNvSpPr txBox="1"/>
            <p:nvPr/>
          </p:nvSpPr>
          <p:spPr>
            <a:xfrm>
              <a:off x="1658368" y="3404379"/>
              <a:ext cx="3357515" cy="338554"/>
            </a:xfrm>
            <a:prstGeom prst="rect">
              <a:avLst/>
            </a:prstGeom>
            <a:noFill/>
          </p:spPr>
          <p:txBody>
            <a:bodyPr wrap="square" rtlCol="0">
              <a:spAutoFit/>
            </a:bodyPr>
            <a:lstStyle/>
            <a:p>
              <a:r>
                <a:rPr lang="fr-FR" sz="1600" i="1" dirty="0">
                  <a:solidFill>
                    <a:srgbClr val="EA7600"/>
                  </a:solidFill>
                </a:rPr>
                <a:t>Test d’éligibilité et demande de dossier</a:t>
              </a:r>
              <a:endParaRPr lang="fr-FR" i="1" dirty="0">
                <a:solidFill>
                  <a:srgbClr val="EA7600"/>
                </a:solidFill>
              </a:endParaRPr>
            </a:p>
          </p:txBody>
        </p:sp>
      </p:grpSp>
      <p:grpSp>
        <p:nvGrpSpPr>
          <p:cNvPr id="4" name="Groupe 3">
            <a:extLst>
              <a:ext uri="{FF2B5EF4-FFF2-40B4-BE49-F238E27FC236}">
                <a16:creationId xmlns:a16="http://schemas.microsoft.com/office/drawing/2014/main" id="{88E77264-46A0-43DF-B502-97F39EEAC2E7}"/>
              </a:ext>
            </a:extLst>
          </p:cNvPr>
          <p:cNvGrpSpPr/>
          <p:nvPr/>
        </p:nvGrpSpPr>
        <p:grpSpPr>
          <a:xfrm>
            <a:off x="364805" y="4433318"/>
            <a:ext cx="8658782" cy="1194874"/>
            <a:chOff x="364805" y="4188689"/>
            <a:chExt cx="8658782" cy="1194874"/>
          </a:xfrm>
        </p:grpSpPr>
        <p:sp>
          <p:nvSpPr>
            <p:cNvPr id="14" name="Rectangle 13">
              <a:extLst>
                <a:ext uri="{FF2B5EF4-FFF2-40B4-BE49-F238E27FC236}">
                  <a16:creationId xmlns:a16="http://schemas.microsoft.com/office/drawing/2014/main" id="{468B7067-313B-4A16-9437-52CB83AF283E}"/>
                </a:ext>
              </a:extLst>
            </p:cNvPr>
            <p:cNvSpPr/>
            <p:nvPr/>
          </p:nvSpPr>
          <p:spPr>
            <a:xfrm>
              <a:off x="364805" y="4285770"/>
              <a:ext cx="761155" cy="263700"/>
            </a:xfrm>
            <a:prstGeom prst="rect">
              <a:avLst/>
            </a:prstGeom>
            <a:solidFill>
              <a:srgbClr val="EA7600"/>
            </a:solidFill>
          </p:spPr>
          <p:txBody>
            <a:bodyPr wrap="square" lIns="36000" tIns="36000" rIns="36000" bIns="0" anchor="ctr" anchorCtr="0">
              <a:noAutofit/>
            </a:bodyPr>
            <a:lstStyle/>
            <a:p>
              <a:pPr algn="ctr">
                <a:lnSpc>
                  <a:spcPts val="1000"/>
                </a:lnSpc>
                <a:tabLst>
                  <a:tab pos="1616075" algn="l"/>
                </a:tabLst>
              </a:pPr>
              <a:r>
                <a:rPr lang="fr-FR" sz="1400" b="1" i="1" dirty="0">
                  <a:solidFill>
                    <a:schemeClr val="bg1"/>
                  </a:solidFill>
                </a:rPr>
                <a:t>À venir !</a:t>
              </a:r>
            </a:p>
          </p:txBody>
        </p:sp>
        <p:sp>
          <p:nvSpPr>
            <p:cNvPr id="15" name="Espace réservé du contenu 1">
              <a:extLst>
                <a:ext uri="{FF2B5EF4-FFF2-40B4-BE49-F238E27FC236}">
                  <a16:creationId xmlns:a16="http://schemas.microsoft.com/office/drawing/2014/main" id="{C1659E3E-E170-4179-BD66-F2CB2A9287B8}"/>
                </a:ext>
              </a:extLst>
            </p:cNvPr>
            <p:cNvSpPr txBox="1">
              <a:spLocks/>
            </p:cNvSpPr>
            <p:nvPr/>
          </p:nvSpPr>
          <p:spPr>
            <a:xfrm>
              <a:off x="1178443" y="4188689"/>
              <a:ext cx="7822682" cy="423076"/>
            </a:xfrm>
            <a:prstGeom prst="rect">
              <a:avLst/>
            </a:prstGeom>
          </p:spPr>
          <p:txBody>
            <a:bodyPr vert="horz" lIns="91440" tIns="45720" rIns="91440" bIns="45720" rtlCol="0">
              <a:normAutofit/>
            </a:bodyPr>
            <a:lstStyle>
              <a:lvl1pPr marL="273050" indent="-273050" algn="l" defTabSz="914400" rtl="0" eaLnBrk="1" latinLnBrk="0" hangingPunct="1">
                <a:spcBef>
                  <a:spcPts val="600"/>
                </a:spcBef>
                <a:buClr>
                  <a:srgbClr val="EF7B08"/>
                </a:buClr>
                <a:buSzPct val="75000"/>
                <a:buFont typeface="Wingdings 2" panose="05020102010507070707" pitchFamily="18" charset="2"/>
                <a:buChar char="Ã"/>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800" kern="1200">
                  <a:solidFill>
                    <a:schemeClr val="tx1"/>
                  </a:solidFill>
                  <a:latin typeface="+mn-lt"/>
                  <a:ea typeface="+mn-ea"/>
                  <a:cs typeface="+mn-cs"/>
                </a:defRPr>
              </a:lvl2pPr>
              <a:lvl3pPr marL="1074738" indent="-177800" algn="l" defTabSz="914400" rtl="0" eaLnBrk="1" latinLnBrk="0" hangingPunct="1">
                <a:spcBef>
                  <a:spcPts val="600"/>
                </a:spcBef>
                <a:buClr>
                  <a:srgbClr val="EF7B08"/>
                </a:buClr>
                <a:buFont typeface="Arial" pitchFamily="34" charset="0"/>
                <a:buChar char="•"/>
                <a:defRPr sz="16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600"/>
                </a:lnSpc>
                <a:spcBef>
                  <a:spcPts val="4200"/>
                </a:spcBef>
                <a:buFont typeface="Wingdings 2" panose="05020102010507070707" pitchFamily="18" charset="2"/>
                <a:buNone/>
              </a:pPr>
              <a:r>
                <a:rPr lang="fr-FR" sz="1800" b="1" dirty="0"/>
                <a:t>Et un coup de pouce supplémentaire pour les primo-accédants…</a:t>
              </a:r>
              <a:endParaRPr lang="fr-FR" sz="1800" dirty="0"/>
            </a:p>
          </p:txBody>
        </p:sp>
        <p:sp>
          <p:nvSpPr>
            <p:cNvPr id="16" name="Espace réservé du contenu 1">
              <a:extLst>
                <a:ext uri="{FF2B5EF4-FFF2-40B4-BE49-F238E27FC236}">
                  <a16:creationId xmlns:a16="http://schemas.microsoft.com/office/drawing/2014/main" id="{BD1D75FE-9085-4FC9-8224-56F80FD14067}"/>
                </a:ext>
              </a:extLst>
            </p:cNvPr>
            <p:cNvSpPr txBox="1">
              <a:spLocks/>
            </p:cNvSpPr>
            <p:nvPr/>
          </p:nvSpPr>
          <p:spPr>
            <a:xfrm>
              <a:off x="1200905" y="4629148"/>
              <a:ext cx="7822682" cy="754415"/>
            </a:xfrm>
            <a:prstGeom prst="rect">
              <a:avLst/>
            </a:prstGeom>
          </p:spPr>
          <p:txBody>
            <a:bodyPr vert="horz" lIns="91440" tIns="45720" rIns="91440" bIns="45720" rtlCol="0">
              <a:normAutofit/>
            </a:bodyPr>
            <a:lstStyle>
              <a:lvl1pPr marL="273050" indent="-273050" algn="l" defTabSz="914400" rtl="0" eaLnBrk="1" latinLnBrk="0" hangingPunct="1">
                <a:spcBef>
                  <a:spcPts val="600"/>
                </a:spcBef>
                <a:buClr>
                  <a:srgbClr val="EF7B08"/>
                </a:buClr>
                <a:buSzPct val="75000"/>
                <a:buFont typeface="Wingdings 2" panose="05020102010507070707" pitchFamily="18" charset="2"/>
                <a:buChar char="Ã"/>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800" kern="1200">
                  <a:solidFill>
                    <a:schemeClr val="tx1"/>
                  </a:solidFill>
                  <a:latin typeface="+mn-lt"/>
                  <a:ea typeface="+mn-ea"/>
                  <a:cs typeface="+mn-cs"/>
                </a:defRPr>
              </a:lvl2pPr>
              <a:lvl3pPr marL="1074738" indent="-177800" algn="l" defTabSz="914400" rtl="0" eaLnBrk="1" latinLnBrk="0" hangingPunct="1">
                <a:spcBef>
                  <a:spcPts val="600"/>
                </a:spcBef>
                <a:buClr>
                  <a:srgbClr val="EF7B08"/>
                </a:buClr>
                <a:buFont typeface="Arial" pitchFamily="34" charset="0"/>
                <a:buChar char="•"/>
                <a:defRPr sz="16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200"/>
                </a:spcBef>
                <a:buFont typeface="Wingdings 2" panose="05020102010507070707" pitchFamily="18" charset="2"/>
                <a:buNone/>
              </a:pPr>
              <a:r>
                <a:rPr lang="fr-FR" sz="1800" b="1" dirty="0">
                  <a:solidFill>
                    <a:srgbClr val="EA7600"/>
                  </a:solidFill>
                </a:rPr>
                <a:t>Une subvention de 10 000 € </a:t>
              </a:r>
              <a:r>
                <a:rPr lang="fr-FR" sz="1800" dirty="0"/>
                <a:t>proposée, sous conditions de revenus, et pour</a:t>
              </a:r>
              <a:br>
                <a:rPr lang="fr-FR" sz="1800" dirty="0"/>
              </a:br>
              <a:r>
                <a:rPr lang="fr-FR" sz="1800" dirty="0"/>
                <a:t>un achat dans le neuf, dont l’accession sociale : </a:t>
              </a:r>
              <a:r>
                <a:rPr lang="fr-FR" sz="1800" dirty="0">
                  <a:solidFill>
                    <a:srgbClr val="EA7600"/>
                  </a:solidFill>
                </a:rPr>
                <a:t>l’aide PRIME ACCESSION</a:t>
              </a:r>
            </a:p>
          </p:txBody>
        </p:sp>
      </p:grpSp>
      <p:sp>
        <p:nvSpPr>
          <p:cNvPr id="17" name="Rectangle 16">
            <a:extLst>
              <a:ext uri="{FF2B5EF4-FFF2-40B4-BE49-F238E27FC236}">
                <a16:creationId xmlns:a16="http://schemas.microsoft.com/office/drawing/2014/main" id="{E86B67E9-EC4B-475D-BA27-84CC991DB07D}"/>
              </a:ext>
            </a:extLst>
          </p:cNvPr>
          <p:cNvSpPr/>
          <p:nvPr/>
        </p:nvSpPr>
        <p:spPr>
          <a:xfrm>
            <a:off x="1" y="6435213"/>
            <a:ext cx="9143999" cy="350609"/>
          </a:xfrm>
          <a:prstGeom prst="rect">
            <a:avLst/>
          </a:prstGeom>
        </p:spPr>
        <p:txBody>
          <a:bodyPr wrap="square">
            <a:spAutoFit/>
          </a:bodyPr>
          <a:lstStyle/>
          <a:p>
            <a:pPr algn="ctr" fontAlgn="auto">
              <a:lnSpc>
                <a:spcPts val="1000"/>
              </a:lnSpc>
              <a:spcAft>
                <a:spcPts val="0"/>
              </a:spcAft>
              <a:defRPr/>
            </a:pPr>
            <a:r>
              <a:rPr lang="fr-FR" altLang="fr-FR" sz="1000" i="1" kern="900" spc="9" dirty="0">
                <a:cs typeface="Expletus Sans"/>
              </a:rPr>
              <a:t>Aide et prêt soumis à conditions (notamment de ressources) et octroyés dans la limite des fonds disponibles</a:t>
            </a:r>
            <a:br>
              <a:rPr lang="fr-FR" altLang="fr-FR" sz="1000" i="1" kern="900" spc="9" dirty="0">
                <a:cs typeface="Expletus Sans"/>
              </a:rPr>
            </a:br>
            <a:r>
              <a:rPr lang="fr-FR" altLang="fr-FR" sz="1000" i="1" kern="900" spc="9" dirty="0">
                <a:cs typeface="Expletus Sans"/>
              </a:rPr>
              <a:t> après accord du prêteur Action Logement Services.</a:t>
            </a:r>
            <a:endParaRPr lang="fr-FR" sz="1000" i="1" dirty="0"/>
          </a:p>
        </p:txBody>
      </p:sp>
      <p:sp>
        <p:nvSpPr>
          <p:cNvPr id="18" name="Titre 1">
            <a:extLst>
              <a:ext uri="{FF2B5EF4-FFF2-40B4-BE49-F238E27FC236}">
                <a16:creationId xmlns:a16="http://schemas.microsoft.com/office/drawing/2014/main" id="{91402368-5711-4309-B538-D85E2127C423}"/>
              </a:ext>
            </a:extLst>
          </p:cNvPr>
          <p:cNvSpPr txBox="1">
            <a:spLocks/>
          </p:cNvSpPr>
          <p:nvPr/>
        </p:nvSpPr>
        <p:spPr bwMode="auto">
          <a:xfrm>
            <a:off x="1247474" y="3854622"/>
            <a:ext cx="4184073" cy="337462"/>
          </a:xfrm>
          <a:prstGeom prst="rect">
            <a:avLst/>
          </a:prstGeom>
          <a:noFill/>
          <a:ln w="1270">
            <a:solidFill>
              <a:srgbClr val="EA7600">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200" kern="900" dirty="0">
                <a:latin typeface="+mn-lt"/>
                <a:cs typeface="Expletus Sans Medium"/>
              </a:rPr>
              <a:t>Un crédit vous engage et doit être remboursé. </a:t>
            </a:r>
          </a:p>
          <a:p>
            <a:pPr algn="l" fontAlgn="auto">
              <a:lnSpc>
                <a:spcPts val="1300"/>
              </a:lnSpc>
              <a:spcAft>
                <a:spcPts val="0"/>
              </a:spcAft>
              <a:defRPr/>
            </a:pPr>
            <a:r>
              <a:rPr lang="fr-FR" sz="1200" kern="900" dirty="0">
                <a:latin typeface="+mn-lt"/>
                <a:cs typeface="Expletus Sans Medium"/>
              </a:rPr>
              <a:t>Vérifiez vos capacités de remboursement avant de vous engager</a:t>
            </a:r>
            <a:r>
              <a:rPr lang="fr-FR" sz="1200" i="1" kern="900" dirty="0">
                <a:latin typeface="+mn-lt"/>
                <a:cs typeface="Expletus Sans Medium"/>
              </a:rPr>
              <a:t>.</a:t>
            </a:r>
          </a:p>
        </p:txBody>
      </p:sp>
      <p:sp>
        <p:nvSpPr>
          <p:cNvPr id="22" name="ZoneTexte 21">
            <a:extLst>
              <a:ext uri="{FF2B5EF4-FFF2-40B4-BE49-F238E27FC236}">
                <a16:creationId xmlns:a16="http://schemas.microsoft.com/office/drawing/2014/main" id="{404454F9-901C-4C80-9210-3A30999B8482}"/>
              </a:ext>
            </a:extLst>
          </p:cNvPr>
          <p:cNvSpPr txBox="1"/>
          <p:nvPr/>
        </p:nvSpPr>
        <p:spPr>
          <a:xfrm>
            <a:off x="1284985" y="1325206"/>
            <a:ext cx="7554216" cy="769441"/>
          </a:xfrm>
          <a:prstGeom prst="rect">
            <a:avLst/>
          </a:prstGeom>
          <a:noFill/>
          <a:ln w="1270" cap="sq">
            <a:solidFill>
              <a:srgbClr val="EA7600">
                <a:alpha val="49804"/>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fr-FR" dirty="0"/>
              <a:t>Facilitez l’achat de leur résidence principale avec nos solutions</a:t>
            </a:r>
            <a:br>
              <a:rPr lang="fr-FR" dirty="0"/>
            </a:br>
            <a:r>
              <a:rPr lang="fr-FR" dirty="0"/>
              <a:t>de financement </a:t>
            </a:r>
          </a:p>
        </p:txBody>
      </p:sp>
    </p:spTree>
    <p:extLst>
      <p:ext uri="{BB962C8B-B14F-4D97-AF65-F5344CB8AC3E}">
        <p14:creationId xmlns:p14="http://schemas.microsoft.com/office/powerpoint/2010/main" val="335274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ADEFC0C-8EEA-4EFB-8A8F-6396990D563F}"/>
              </a:ext>
            </a:extLst>
          </p:cNvPr>
          <p:cNvSpPr/>
          <p:nvPr/>
        </p:nvSpPr>
        <p:spPr>
          <a:xfrm>
            <a:off x="1278525" y="650296"/>
            <a:ext cx="5871595" cy="360000"/>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3">
            <a:extLst>
              <a:ext uri="{FF2B5EF4-FFF2-40B4-BE49-F238E27FC236}">
                <a16:creationId xmlns:a16="http://schemas.microsoft.com/office/drawing/2014/main" id="{A9017A34-E9C7-45D7-8818-D2A9D53BB199}"/>
              </a:ext>
            </a:extLst>
          </p:cNvPr>
          <p:cNvSpPr>
            <a:spLocks noGrp="1"/>
          </p:cNvSpPr>
          <p:nvPr>
            <p:ph type="body" sz="quarter" idx="11"/>
          </p:nvPr>
        </p:nvSpPr>
        <p:spPr>
          <a:xfrm>
            <a:off x="1247474" y="571480"/>
            <a:ext cx="7140950" cy="642941"/>
          </a:xfrm>
        </p:spPr>
        <p:txBody>
          <a:bodyPr>
            <a:normAutofit/>
          </a:bodyPr>
          <a:lstStyle/>
          <a:p>
            <a:r>
              <a:rPr lang="fr-FR" dirty="0">
                <a:solidFill>
                  <a:schemeClr val="bg1"/>
                </a:solidFill>
              </a:rPr>
              <a:t>Améliorer le confort de son logement</a:t>
            </a:r>
          </a:p>
        </p:txBody>
      </p:sp>
      <p:sp>
        <p:nvSpPr>
          <p:cNvPr id="25" name="ZoneTexte 24">
            <a:extLst>
              <a:ext uri="{FF2B5EF4-FFF2-40B4-BE49-F238E27FC236}">
                <a16:creationId xmlns:a16="http://schemas.microsoft.com/office/drawing/2014/main" id="{EE921D57-3E65-4A18-AA43-0315EB1C1EB1}"/>
              </a:ext>
            </a:extLst>
          </p:cNvPr>
          <p:cNvSpPr txBox="1"/>
          <p:nvPr/>
        </p:nvSpPr>
        <p:spPr>
          <a:xfrm>
            <a:off x="1287486" y="1317114"/>
            <a:ext cx="7570188" cy="769441"/>
          </a:xfrm>
          <a:prstGeom prst="rect">
            <a:avLst/>
          </a:prstGeom>
          <a:noFill/>
          <a:ln w="1270" cap="sq">
            <a:solidFill>
              <a:srgbClr val="E35205">
                <a:alpha val="50000"/>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fr-FR" dirty="0"/>
              <a:t>Contribuez au bien-être de vos salariés en les aidant à</a:t>
            </a:r>
            <a:br>
              <a:rPr lang="fr-FR" dirty="0"/>
            </a:br>
            <a:r>
              <a:rPr lang="fr-FR" dirty="0"/>
              <a:t>améliorer leur habitat, tout en conservant leur pouvoir d’achat</a:t>
            </a:r>
          </a:p>
        </p:txBody>
      </p:sp>
      <p:sp>
        <p:nvSpPr>
          <p:cNvPr id="26" name="Rectangle 25">
            <a:extLst>
              <a:ext uri="{FF2B5EF4-FFF2-40B4-BE49-F238E27FC236}">
                <a16:creationId xmlns:a16="http://schemas.microsoft.com/office/drawing/2014/main" id="{DD21CAB3-5026-4C47-A963-3FA0E285ECF8}"/>
              </a:ext>
            </a:extLst>
          </p:cNvPr>
          <p:cNvSpPr/>
          <p:nvPr/>
        </p:nvSpPr>
        <p:spPr>
          <a:xfrm>
            <a:off x="1179758" y="5233976"/>
            <a:ext cx="462297" cy="461665"/>
          </a:xfrm>
          <a:prstGeom prst="rect">
            <a:avLst/>
          </a:prstGeom>
        </p:spPr>
        <p:txBody>
          <a:bodyPr wrap="square">
            <a:spAutoFit/>
          </a:bodyPr>
          <a:lstStyle/>
          <a:p>
            <a:r>
              <a:rPr lang="fr-FR" sz="2400" b="1" dirty="0">
                <a:solidFill>
                  <a:srgbClr val="E35205"/>
                </a:solidFill>
                <a:sym typeface="Wingdings 3" panose="05040102010807070707" pitchFamily="18" charset="2"/>
              </a:rPr>
              <a:t></a:t>
            </a:r>
            <a:endParaRPr lang="fr-FR" sz="2400" dirty="0">
              <a:solidFill>
                <a:srgbClr val="E35205"/>
              </a:solidFill>
            </a:endParaRPr>
          </a:p>
        </p:txBody>
      </p:sp>
      <p:sp>
        <p:nvSpPr>
          <p:cNvPr id="27" name="ZoneTexte 26">
            <a:hlinkClick r:id="rId3"/>
            <a:extLst>
              <a:ext uri="{FF2B5EF4-FFF2-40B4-BE49-F238E27FC236}">
                <a16:creationId xmlns:a16="http://schemas.microsoft.com/office/drawing/2014/main" id="{DD06FF3C-782C-4F05-9CB7-1BD16D69EF3B}"/>
              </a:ext>
            </a:extLst>
          </p:cNvPr>
          <p:cNvSpPr txBox="1"/>
          <p:nvPr/>
        </p:nvSpPr>
        <p:spPr>
          <a:xfrm>
            <a:off x="1637221" y="5291186"/>
            <a:ext cx="5269609" cy="338554"/>
          </a:xfrm>
          <a:prstGeom prst="rect">
            <a:avLst/>
          </a:prstGeom>
          <a:noFill/>
        </p:spPr>
        <p:txBody>
          <a:bodyPr wrap="square" rtlCol="0">
            <a:spAutoFit/>
          </a:bodyPr>
          <a:lstStyle/>
          <a:p>
            <a:r>
              <a:rPr lang="fr-FR" sz="1600" i="1" dirty="0">
                <a:solidFill>
                  <a:srgbClr val="E35205"/>
                </a:solidFill>
              </a:rPr>
              <a:t>Plus d’infos sur les travaux finançables et demande de dossier</a:t>
            </a:r>
            <a:endParaRPr lang="fr-FR" sz="1600" dirty="0"/>
          </a:p>
        </p:txBody>
      </p:sp>
      <p:sp>
        <p:nvSpPr>
          <p:cNvPr id="28" name="ZoneTexte 27">
            <a:extLst>
              <a:ext uri="{FF2B5EF4-FFF2-40B4-BE49-F238E27FC236}">
                <a16:creationId xmlns:a16="http://schemas.microsoft.com/office/drawing/2014/main" id="{EE6FFA7B-E425-4E7A-BD0B-C76D689D38B6}"/>
              </a:ext>
            </a:extLst>
          </p:cNvPr>
          <p:cNvSpPr txBox="1"/>
          <p:nvPr/>
        </p:nvSpPr>
        <p:spPr>
          <a:xfrm>
            <a:off x="1163429" y="4129760"/>
            <a:ext cx="7817674" cy="923330"/>
          </a:xfrm>
          <a:prstGeom prst="rect">
            <a:avLst/>
          </a:prstGeom>
          <a:noFill/>
        </p:spPr>
        <p:txBody>
          <a:bodyPr wrap="square" rtlCol="0">
            <a:spAutoFit/>
          </a:bodyPr>
          <a:lstStyle/>
          <a:p>
            <a:r>
              <a:rPr lang="fr-FR" b="1" dirty="0">
                <a:solidFill>
                  <a:srgbClr val="E35205"/>
                </a:solidFill>
              </a:rPr>
              <a:t>Un prêt agrandissement </a:t>
            </a:r>
            <a:r>
              <a:rPr lang="fr-FR" dirty="0"/>
              <a:t>à des conditions très avantageuses pour aménager des combles, créer une pièce supplémentaire… tous travaux conduisant à la création d’une surface habitable</a:t>
            </a:r>
          </a:p>
        </p:txBody>
      </p:sp>
      <p:pic>
        <p:nvPicPr>
          <p:cNvPr id="8" name="Image 7">
            <a:extLst>
              <a:ext uri="{FF2B5EF4-FFF2-40B4-BE49-F238E27FC236}">
                <a16:creationId xmlns:a16="http://schemas.microsoft.com/office/drawing/2014/main" id="{A81C834F-BF29-4729-A583-643D8495F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26" y="4090983"/>
            <a:ext cx="499394" cy="489960"/>
          </a:xfrm>
          <a:prstGeom prst="rect">
            <a:avLst/>
          </a:prstGeom>
        </p:spPr>
      </p:pic>
      <p:sp>
        <p:nvSpPr>
          <p:cNvPr id="29" name="ZoneTexte 28">
            <a:extLst>
              <a:ext uri="{FF2B5EF4-FFF2-40B4-BE49-F238E27FC236}">
                <a16:creationId xmlns:a16="http://schemas.microsoft.com/office/drawing/2014/main" id="{FAC0370B-C174-45A0-93B6-5118D0918845}"/>
              </a:ext>
            </a:extLst>
          </p:cNvPr>
          <p:cNvSpPr txBox="1"/>
          <p:nvPr/>
        </p:nvSpPr>
        <p:spPr>
          <a:xfrm>
            <a:off x="1163429" y="3714108"/>
            <a:ext cx="7817674" cy="369332"/>
          </a:xfrm>
          <a:prstGeom prst="rect">
            <a:avLst/>
          </a:prstGeom>
          <a:noFill/>
        </p:spPr>
        <p:txBody>
          <a:bodyPr wrap="square" rtlCol="0">
            <a:spAutoFit/>
          </a:bodyPr>
          <a:lstStyle/>
          <a:p>
            <a:r>
              <a:rPr lang="fr-FR" b="1" dirty="0"/>
              <a:t>Et pour répondre notamment aux nouveaux enjeux du télétravail …</a:t>
            </a:r>
          </a:p>
        </p:txBody>
      </p:sp>
      <p:grpSp>
        <p:nvGrpSpPr>
          <p:cNvPr id="2" name="Groupe 1">
            <a:extLst>
              <a:ext uri="{FF2B5EF4-FFF2-40B4-BE49-F238E27FC236}">
                <a16:creationId xmlns:a16="http://schemas.microsoft.com/office/drawing/2014/main" id="{B6C6C72F-8698-4414-BC2D-95A55714A74B}"/>
              </a:ext>
            </a:extLst>
          </p:cNvPr>
          <p:cNvGrpSpPr/>
          <p:nvPr/>
        </p:nvGrpSpPr>
        <p:grpSpPr>
          <a:xfrm>
            <a:off x="613531" y="2441486"/>
            <a:ext cx="8459450" cy="949662"/>
            <a:chOff x="533629" y="2565137"/>
            <a:chExt cx="8459450" cy="949662"/>
          </a:xfrm>
        </p:grpSpPr>
        <p:sp>
          <p:nvSpPr>
            <p:cNvPr id="24" name="ZoneTexte 23">
              <a:extLst>
                <a:ext uri="{FF2B5EF4-FFF2-40B4-BE49-F238E27FC236}">
                  <a16:creationId xmlns:a16="http://schemas.microsoft.com/office/drawing/2014/main" id="{735F5C2F-326D-4689-BB30-1F5191A6996A}"/>
                </a:ext>
              </a:extLst>
            </p:cNvPr>
            <p:cNvSpPr txBox="1"/>
            <p:nvPr/>
          </p:nvSpPr>
          <p:spPr>
            <a:xfrm>
              <a:off x="1092404" y="2591469"/>
              <a:ext cx="7900675" cy="923330"/>
            </a:xfrm>
            <a:prstGeom prst="rect">
              <a:avLst/>
            </a:prstGeom>
            <a:noFill/>
          </p:spPr>
          <p:txBody>
            <a:bodyPr wrap="square" rtlCol="0">
              <a:spAutoFit/>
            </a:bodyPr>
            <a:lstStyle/>
            <a:p>
              <a:r>
                <a:rPr lang="fr-FR" b="1" dirty="0">
                  <a:solidFill>
                    <a:srgbClr val="E35205"/>
                  </a:solidFill>
                </a:rPr>
                <a:t>Un prêt travaux </a:t>
              </a:r>
              <a:r>
                <a:rPr lang="fr-FR" dirty="0"/>
                <a:t>pour effectuer tout type d’opération dans la résidence principale : performance énergétique, rénovation, travaux d’entretien ou d’embellissement, adaptation au handicap….</a:t>
              </a:r>
            </a:p>
          </p:txBody>
        </p:sp>
        <p:pic>
          <p:nvPicPr>
            <p:cNvPr id="4" name="Image 3">
              <a:extLst>
                <a:ext uri="{FF2B5EF4-FFF2-40B4-BE49-F238E27FC236}">
                  <a16:creationId xmlns:a16="http://schemas.microsoft.com/office/drawing/2014/main" id="{EB6A8ABC-0E13-405B-9FD0-13D45B270E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629" y="2565137"/>
              <a:ext cx="531068" cy="520655"/>
            </a:xfrm>
            <a:prstGeom prst="rect">
              <a:avLst/>
            </a:prstGeom>
          </p:spPr>
        </p:pic>
      </p:grpSp>
      <p:sp>
        <p:nvSpPr>
          <p:cNvPr id="16" name="Titre 1">
            <a:extLst>
              <a:ext uri="{FF2B5EF4-FFF2-40B4-BE49-F238E27FC236}">
                <a16:creationId xmlns:a16="http://schemas.microsoft.com/office/drawing/2014/main" id="{18311210-13D4-44F5-8D50-B7641E7F5A28}"/>
              </a:ext>
            </a:extLst>
          </p:cNvPr>
          <p:cNvSpPr txBox="1">
            <a:spLocks/>
          </p:cNvSpPr>
          <p:nvPr/>
        </p:nvSpPr>
        <p:spPr bwMode="auto">
          <a:xfrm>
            <a:off x="1247474" y="5751587"/>
            <a:ext cx="4184073" cy="337462"/>
          </a:xfrm>
          <a:prstGeom prst="rect">
            <a:avLst/>
          </a:prstGeom>
          <a:noFill/>
          <a:ln w="1270">
            <a:solidFill>
              <a:srgbClr val="EA7600">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200" kern="900" dirty="0">
                <a:latin typeface="+mn-lt"/>
                <a:cs typeface="Expletus Sans Medium"/>
              </a:rPr>
              <a:t>Un crédit vous engage et doit être remboursé. </a:t>
            </a:r>
          </a:p>
          <a:p>
            <a:pPr algn="l" fontAlgn="auto">
              <a:lnSpc>
                <a:spcPts val="1300"/>
              </a:lnSpc>
              <a:spcAft>
                <a:spcPts val="0"/>
              </a:spcAft>
              <a:defRPr/>
            </a:pPr>
            <a:r>
              <a:rPr lang="fr-FR" sz="1200" kern="900" dirty="0">
                <a:latin typeface="+mn-lt"/>
                <a:cs typeface="Expletus Sans Medium"/>
              </a:rPr>
              <a:t>Vérifiez vos capacités de remboursement avant de vous engager</a:t>
            </a:r>
            <a:r>
              <a:rPr lang="fr-FR" sz="1200" i="1" kern="900" dirty="0">
                <a:latin typeface="+mn-lt"/>
                <a:cs typeface="Expletus Sans Medium"/>
              </a:rPr>
              <a:t>.</a:t>
            </a:r>
          </a:p>
        </p:txBody>
      </p:sp>
      <p:sp>
        <p:nvSpPr>
          <p:cNvPr id="17" name="Rectangle 16">
            <a:extLst>
              <a:ext uri="{FF2B5EF4-FFF2-40B4-BE49-F238E27FC236}">
                <a16:creationId xmlns:a16="http://schemas.microsoft.com/office/drawing/2014/main" id="{735E75B7-16DB-4384-BD4F-110121BF4761}"/>
              </a:ext>
            </a:extLst>
          </p:cNvPr>
          <p:cNvSpPr/>
          <p:nvPr/>
        </p:nvSpPr>
        <p:spPr>
          <a:xfrm>
            <a:off x="1" y="6435213"/>
            <a:ext cx="9143999" cy="350609"/>
          </a:xfrm>
          <a:prstGeom prst="rect">
            <a:avLst/>
          </a:prstGeom>
        </p:spPr>
        <p:txBody>
          <a:bodyPr wrap="square">
            <a:spAutoFit/>
          </a:bodyPr>
          <a:lstStyle/>
          <a:p>
            <a:pPr algn="ctr" fontAlgn="auto">
              <a:lnSpc>
                <a:spcPts val="1000"/>
              </a:lnSpc>
              <a:spcAft>
                <a:spcPts val="0"/>
              </a:spcAft>
              <a:defRPr/>
            </a:pPr>
            <a:r>
              <a:rPr lang="fr-FR" altLang="fr-FR" sz="1000" i="1" kern="900" spc="9" dirty="0">
                <a:cs typeface="Expletus Sans"/>
              </a:rPr>
              <a:t>Prêts soumis à conditions (notamment de ressources) et octroyés dans la limite des fonds disponibles</a:t>
            </a:r>
            <a:br>
              <a:rPr lang="fr-FR" altLang="fr-FR" sz="1000" i="1" kern="900" spc="9" dirty="0">
                <a:cs typeface="Expletus Sans"/>
              </a:rPr>
            </a:br>
            <a:r>
              <a:rPr lang="fr-FR" altLang="fr-FR" sz="1000" i="1" kern="900" spc="9" dirty="0">
                <a:cs typeface="Expletus Sans"/>
              </a:rPr>
              <a:t> après accord du prêteur Action Logement Services.</a:t>
            </a:r>
            <a:endParaRPr lang="fr-FR" sz="1000" i="1" dirty="0"/>
          </a:p>
        </p:txBody>
      </p:sp>
    </p:spTree>
    <p:extLst>
      <p:ext uri="{BB962C8B-B14F-4D97-AF65-F5344CB8AC3E}">
        <p14:creationId xmlns:p14="http://schemas.microsoft.com/office/powerpoint/2010/main" val="306765146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D29683-EC9E-4BF8-95C3-FF30809A6210}"/>
              </a:ext>
            </a:extLst>
          </p:cNvPr>
          <p:cNvSpPr/>
          <p:nvPr/>
        </p:nvSpPr>
        <p:spPr>
          <a:xfrm>
            <a:off x="1278525" y="650296"/>
            <a:ext cx="3589039" cy="360000"/>
          </a:xfrm>
          <a:prstGeom prst="rect">
            <a:avLst/>
          </a:prstGeom>
          <a:solidFill>
            <a:srgbClr val="DF1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3">
            <a:extLst>
              <a:ext uri="{FF2B5EF4-FFF2-40B4-BE49-F238E27FC236}">
                <a16:creationId xmlns:a16="http://schemas.microsoft.com/office/drawing/2014/main" id="{A3E6086E-E2E9-4764-AE63-CE90C91EDFCB}"/>
              </a:ext>
            </a:extLst>
          </p:cNvPr>
          <p:cNvSpPr>
            <a:spLocks noGrp="1"/>
          </p:cNvSpPr>
          <p:nvPr>
            <p:ph type="body" sz="quarter" idx="11"/>
          </p:nvPr>
        </p:nvSpPr>
        <p:spPr>
          <a:xfrm>
            <a:off x="1247474" y="571480"/>
            <a:ext cx="3814053" cy="642941"/>
          </a:xfrm>
        </p:spPr>
        <p:txBody>
          <a:bodyPr>
            <a:normAutofit/>
          </a:bodyPr>
          <a:lstStyle/>
          <a:p>
            <a:r>
              <a:rPr lang="fr-FR" dirty="0">
                <a:solidFill>
                  <a:schemeClr val="bg1"/>
                </a:solidFill>
              </a:rPr>
              <a:t>Bouger plus facilement</a:t>
            </a:r>
          </a:p>
        </p:txBody>
      </p:sp>
      <p:sp>
        <p:nvSpPr>
          <p:cNvPr id="12" name="ZoneTexte 11">
            <a:extLst>
              <a:ext uri="{FF2B5EF4-FFF2-40B4-BE49-F238E27FC236}">
                <a16:creationId xmlns:a16="http://schemas.microsoft.com/office/drawing/2014/main" id="{20FF93A0-5CBB-4757-A485-14DA56B1FE4B}"/>
              </a:ext>
            </a:extLst>
          </p:cNvPr>
          <p:cNvSpPr txBox="1"/>
          <p:nvPr/>
        </p:nvSpPr>
        <p:spPr>
          <a:xfrm>
            <a:off x="1287485" y="1276654"/>
            <a:ext cx="7534052" cy="1107996"/>
          </a:xfrm>
          <a:prstGeom prst="rect">
            <a:avLst/>
          </a:prstGeom>
          <a:noFill/>
          <a:ln w="1270" cap="sq">
            <a:solidFill>
              <a:srgbClr val="DF1995">
                <a:alpha val="49804"/>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en-US" dirty="0" err="1"/>
              <a:t>Accompagnez</a:t>
            </a:r>
            <a:r>
              <a:rPr lang="en-US" dirty="0"/>
              <a:t> </a:t>
            </a:r>
            <a:r>
              <a:rPr lang="en-US" dirty="0" err="1"/>
              <a:t>vos</a:t>
            </a:r>
            <a:r>
              <a:rPr lang="en-US" dirty="0"/>
              <a:t> mutations et </a:t>
            </a:r>
            <a:r>
              <a:rPr lang="en-US" dirty="0" err="1"/>
              <a:t>recrutements</a:t>
            </a:r>
            <a:r>
              <a:rPr lang="en-US" dirty="0"/>
              <a:t>.</a:t>
            </a:r>
            <a:br>
              <a:rPr lang="en-US" dirty="0"/>
            </a:br>
            <a:r>
              <a:rPr lang="en-US" dirty="0"/>
              <a:t>Le </a:t>
            </a:r>
            <a:r>
              <a:rPr lang="en-US" dirty="0" err="1"/>
              <a:t>logement</a:t>
            </a:r>
            <a:r>
              <a:rPr lang="en-US" dirty="0"/>
              <a:t> ne doit plus </a:t>
            </a:r>
            <a:r>
              <a:rPr lang="en-US" dirty="0" err="1"/>
              <a:t>être</a:t>
            </a:r>
            <a:r>
              <a:rPr lang="en-US" dirty="0"/>
              <a:t> un </a:t>
            </a:r>
            <a:r>
              <a:rPr lang="en-US" dirty="0" err="1"/>
              <a:t>frein</a:t>
            </a:r>
            <a:r>
              <a:rPr lang="en-US" dirty="0"/>
              <a:t> </a:t>
            </a:r>
            <a:r>
              <a:rPr lang="en-US" dirty="0" err="1"/>
              <a:t>mais</a:t>
            </a:r>
            <a:r>
              <a:rPr lang="en-US" dirty="0"/>
              <a:t> un </a:t>
            </a:r>
            <a:r>
              <a:rPr lang="en-US" dirty="0" err="1"/>
              <a:t>vecteur</a:t>
            </a:r>
            <a:br>
              <a:rPr lang="en-US" dirty="0"/>
            </a:br>
            <a:r>
              <a:rPr lang="en-US" dirty="0"/>
              <a:t>de </a:t>
            </a:r>
            <a:r>
              <a:rPr lang="en-US" dirty="0" err="1"/>
              <a:t>réussite</a:t>
            </a:r>
            <a:r>
              <a:rPr lang="en-US" dirty="0"/>
              <a:t> au service de </a:t>
            </a:r>
            <a:r>
              <a:rPr lang="en-US" dirty="0" err="1"/>
              <a:t>votre</a:t>
            </a:r>
            <a:r>
              <a:rPr lang="en-US" dirty="0"/>
              <a:t> politique RH</a:t>
            </a:r>
            <a:endParaRPr lang="fr-FR" dirty="0"/>
          </a:p>
        </p:txBody>
      </p:sp>
      <p:sp>
        <p:nvSpPr>
          <p:cNvPr id="11" name="ZoneTexte 10">
            <a:extLst>
              <a:ext uri="{FF2B5EF4-FFF2-40B4-BE49-F238E27FC236}">
                <a16:creationId xmlns:a16="http://schemas.microsoft.com/office/drawing/2014/main" id="{DE71693E-2408-4681-BC83-9642067DFE46}"/>
              </a:ext>
            </a:extLst>
          </p:cNvPr>
          <p:cNvSpPr txBox="1"/>
          <p:nvPr/>
        </p:nvSpPr>
        <p:spPr>
          <a:xfrm>
            <a:off x="1238506" y="2804021"/>
            <a:ext cx="7817674" cy="646331"/>
          </a:xfrm>
          <a:prstGeom prst="rect">
            <a:avLst/>
          </a:prstGeom>
          <a:noFill/>
        </p:spPr>
        <p:txBody>
          <a:bodyPr wrap="square" rtlCol="0">
            <a:spAutoFit/>
          </a:bodyPr>
          <a:lstStyle/>
          <a:p>
            <a:r>
              <a:rPr lang="fr-FR" b="1" dirty="0">
                <a:solidFill>
                  <a:srgbClr val="DF1995"/>
                </a:solidFill>
              </a:rPr>
              <a:t>Le financement</a:t>
            </a:r>
            <a:r>
              <a:rPr lang="fr-FR" dirty="0">
                <a:solidFill>
                  <a:srgbClr val="DF1995"/>
                </a:solidFill>
              </a:rPr>
              <a:t>*</a:t>
            </a:r>
            <a:r>
              <a:rPr lang="fr-FR" b="1" dirty="0">
                <a:solidFill>
                  <a:srgbClr val="DF1995"/>
                </a:solidFill>
              </a:rPr>
              <a:t> de leur accompagnement à la recherche d’un logement locatif </a:t>
            </a:r>
            <a:r>
              <a:rPr lang="fr-FR" dirty="0"/>
              <a:t>par un opérateur spécialisé de leur choix</a:t>
            </a:r>
          </a:p>
        </p:txBody>
      </p:sp>
      <p:sp>
        <p:nvSpPr>
          <p:cNvPr id="13" name="ZoneTexte 12">
            <a:extLst>
              <a:ext uri="{FF2B5EF4-FFF2-40B4-BE49-F238E27FC236}">
                <a16:creationId xmlns:a16="http://schemas.microsoft.com/office/drawing/2014/main" id="{73DDA98A-F9FD-4115-8C80-127293F04B77}"/>
              </a:ext>
            </a:extLst>
          </p:cNvPr>
          <p:cNvSpPr txBox="1"/>
          <p:nvPr/>
        </p:nvSpPr>
        <p:spPr>
          <a:xfrm>
            <a:off x="1229562" y="3738604"/>
            <a:ext cx="7037703" cy="369332"/>
          </a:xfrm>
          <a:prstGeom prst="rect">
            <a:avLst/>
          </a:prstGeom>
          <a:noFill/>
        </p:spPr>
        <p:txBody>
          <a:bodyPr wrap="square" rtlCol="0">
            <a:spAutoFit/>
          </a:bodyPr>
          <a:lstStyle/>
          <a:p>
            <a:r>
              <a:rPr lang="fr-FR" b="1" dirty="0">
                <a:solidFill>
                  <a:srgbClr val="DF1995"/>
                </a:solidFill>
              </a:rPr>
              <a:t>Un prêt</a:t>
            </a:r>
            <a:r>
              <a:rPr lang="fr-FR" dirty="0">
                <a:solidFill>
                  <a:srgbClr val="DF1995"/>
                </a:solidFill>
              </a:rPr>
              <a:t>*</a:t>
            </a:r>
            <a:r>
              <a:rPr lang="fr-FR" b="1" dirty="0">
                <a:solidFill>
                  <a:srgbClr val="DF1995"/>
                </a:solidFill>
              </a:rPr>
              <a:t> pour régler certaines dépenses </a:t>
            </a:r>
            <a:r>
              <a:rPr lang="fr-FR" sz="1600" dirty="0"/>
              <a:t>(double charge de logement…)</a:t>
            </a:r>
            <a:endParaRPr lang="fr-FR" b="1" dirty="0"/>
          </a:p>
        </p:txBody>
      </p:sp>
      <p:sp>
        <p:nvSpPr>
          <p:cNvPr id="18" name="Rectangle 17">
            <a:extLst>
              <a:ext uri="{FF2B5EF4-FFF2-40B4-BE49-F238E27FC236}">
                <a16:creationId xmlns:a16="http://schemas.microsoft.com/office/drawing/2014/main" id="{0E66607F-D7E9-4990-9C9B-FF02E239E5AD}"/>
              </a:ext>
            </a:extLst>
          </p:cNvPr>
          <p:cNvSpPr/>
          <p:nvPr/>
        </p:nvSpPr>
        <p:spPr>
          <a:xfrm>
            <a:off x="1222527" y="4073778"/>
            <a:ext cx="462297" cy="461665"/>
          </a:xfrm>
          <a:prstGeom prst="rect">
            <a:avLst/>
          </a:prstGeom>
        </p:spPr>
        <p:txBody>
          <a:bodyPr wrap="square">
            <a:spAutoFit/>
          </a:bodyPr>
          <a:lstStyle/>
          <a:p>
            <a:r>
              <a:rPr lang="fr-FR" sz="2400" b="1" dirty="0">
                <a:solidFill>
                  <a:srgbClr val="DF1995"/>
                </a:solidFill>
                <a:sym typeface="Wingdings 3" panose="05040102010807070707" pitchFamily="18" charset="2"/>
              </a:rPr>
              <a:t></a:t>
            </a:r>
            <a:endParaRPr lang="fr-FR" sz="2400" dirty="0">
              <a:solidFill>
                <a:srgbClr val="DF1995"/>
              </a:solidFill>
            </a:endParaRPr>
          </a:p>
        </p:txBody>
      </p:sp>
      <p:sp>
        <p:nvSpPr>
          <p:cNvPr id="19" name="ZoneTexte 18">
            <a:hlinkClick r:id="rId2"/>
            <a:extLst>
              <a:ext uri="{FF2B5EF4-FFF2-40B4-BE49-F238E27FC236}">
                <a16:creationId xmlns:a16="http://schemas.microsoft.com/office/drawing/2014/main" id="{6008CFFB-07F4-4644-82FE-BAB38A8B3610}"/>
              </a:ext>
            </a:extLst>
          </p:cNvPr>
          <p:cNvSpPr txBox="1"/>
          <p:nvPr/>
        </p:nvSpPr>
        <p:spPr>
          <a:xfrm>
            <a:off x="1653805" y="4093533"/>
            <a:ext cx="5501597" cy="338554"/>
          </a:xfrm>
          <a:prstGeom prst="rect">
            <a:avLst/>
          </a:prstGeom>
          <a:noFill/>
        </p:spPr>
        <p:txBody>
          <a:bodyPr wrap="square" rtlCol="0">
            <a:spAutoFit/>
          </a:bodyPr>
          <a:lstStyle/>
          <a:p>
            <a:r>
              <a:rPr lang="fr-FR" sz="1600" i="1" dirty="0">
                <a:solidFill>
                  <a:srgbClr val="DF1995"/>
                </a:solidFill>
              </a:rPr>
              <a:t>Faire une demande d’AIDE MOBILI-PASS® (subvention et/ou prêt)</a:t>
            </a:r>
          </a:p>
        </p:txBody>
      </p:sp>
      <p:pic>
        <p:nvPicPr>
          <p:cNvPr id="6" name="Image 5">
            <a:extLst>
              <a:ext uri="{FF2B5EF4-FFF2-40B4-BE49-F238E27FC236}">
                <a16:creationId xmlns:a16="http://schemas.microsoft.com/office/drawing/2014/main" id="{F0B9AF01-3BE6-448C-B0E1-40626CF96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56" y="3070373"/>
            <a:ext cx="619391" cy="794729"/>
          </a:xfrm>
          <a:prstGeom prst="rect">
            <a:avLst/>
          </a:prstGeom>
        </p:spPr>
      </p:pic>
      <p:sp>
        <p:nvSpPr>
          <p:cNvPr id="17" name="ZoneTexte 16">
            <a:extLst>
              <a:ext uri="{FF2B5EF4-FFF2-40B4-BE49-F238E27FC236}">
                <a16:creationId xmlns:a16="http://schemas.microsoft.com/office/drawing/2014/main" id="{06AD3073-7E39-410D-9F4D-998733992B09}"/>
              </a:ext>
            </a:extLst>
          </p:cNvPr>
          <p:cNvSpPr txBox="1"/>
          <p:nvPr/>
        </p:nvSpPr>
        <p:spPr>
          <a:xfrm>
            <a:off x="1247474" y="2510464"/>
            <a:ext cx="7534051" cy="369332"/>
          </a:xfrm>
          <a:prstGeom prst="rect">
            <a:avLst/>
          </a:prstGeom>
          <a:noFill/>
        </p:spPr>
        <p:txBody>
          <a:bodyPr wrap="square" rtlCol="0">
            <a:spAutoFit/>
          </a:bodyPr>
          <a:lstStyle/>
          <a:p>
            <a:r>
              <a:rPr lang="fr-FR" b="1" dirty="0"/>
              <a:t>Pour faciliter la mobilité professionnelle de vos salariés et candidats…</a:t>
            </a:r>
          </a:p>
        </p:txBody>
      </p:sp>
      <p:sp>
        <p:nvSpPr>
          <p:cNvPr id="23" name="ZoneTexte 22">
            <a:extLst>
              <a:ext uri="{FF2B5EF4-FFF2-40B4-BE49-F238E27FC236}">
                <a16:creationId xmlns:a16="http://schemas.microsoft.com/office/drawing/2014/main" id="{D69AEB7D-8F94-4BA9-9D72-23083FDFC5D1}"/>
              </a:ext>
            </a:extLst>
          </p:cNvPr>
          <p:cNvSpPr txBox="1"/>
          <p:nvPr/>
        </p:nvSpPr>
        <p:spPr>
          <a:xfrm>
            <a:off x="1229564" y="3426967"/>
            <a:ext cx="7534051" cy="369332"/>
          </a:xfrm>
          <a:prstGeom prst="rect">
            <a:avLst/>
          </a:prstGeom>
          <a:noFill/>
        </p:spPr>
        <p:txBody>
          <a:bodyPr wrap="square" rtlCol="0">
            <a:spAutoFit/>
          </a:bodyPr>
          <a:lstStyle/>
          <a:p>
            <a:r>
              <a:rPr lang="fr-FR" b="1" dirty="0"/>
              <a:t>Les aider dans leur installation…</a:t>
            </a:r>
          </a:p>
        </p:txBody>
      </p:sp>
      <p:grpSp>
        <p:nvGrpSpPr>
          <p:cNvPr id="2" name="Groupe 1">
            <a:extLst>
              <a:ext uri="{FF2B5EF4-FFF2-40B4-BE49-F238E27FC236}">
                <a16:creationId xmlns:a16="http://schemas.microsoft.com/office/drawing/2014/main" id="{26B730FF-576F-4BBC-A922-AC3F6F3FFAE1}"/>
              </a:ext>
            </a:extLst>
          </p:cNvPr>
          <p:cNvGrpSpPr/>
          <p:nvPr/>
        </p:nvGrpSpPr>
        <p:grpSpPr>
          <a:xfrm>
            <a:off x="623192" y="4975316"/>
            <a:ext cx="8107678" cy="1375737"/>
            <a:chOff x="623192" y="4784579"/>
            <a:chExt cx="8107678" cy="1375737"/>
          </a:xfrm>
        </p:grpSpPr>
        <p:sp>
          <p:nvSpPr>
            <p:cNvPr id="20" name="ZoneTexte 19">
              <a:extLst>
                <a:ext uri="{FF2B5EF4-FFF2-40B4-BE49-F238E27FC236}">
                  <a16:creationId xmlns:a16="http://schemas.microsoft.com/office/drawing/2014/main" id="{E6FE49B9-81EF-4E82-9E65-A9170B9F218C}"/>
                </a:ext>
              </a:extLst>
            </p:cNvPr>
            <p:cNvSpPr txBox="1"/>
            <p:nvPr/>
          </p:nvSpPr>
          <p:spPr>
            <a:xfrm>
              <a:off x="1217366" y="5074548"/>
              <a:ext cx="7049900" cy="646331"/>
            </a:xfrm>
            <a:prstGeom prst="rect">
              <a:avLst/>
            </a:prstGeom>
            <a:noFill/>
          </p:spPr>
          <p:txBody>
            <a:bodyPr wrap="square" rtlCol="0">
              <a:spAutoFit/>
            </a:bodyPr>
            <a:lstStyle/>
            <a:p>
              <a:r>
                <a:rPr lang="fr-FR" b="1" dirty="0">
                  <a:solidFill>
                    <a:srgbClr val="DF1995"/>
                  </a:solidFill>
                </a:rPr>
                <a:t>Un logement temporaire </a:t>
              </a:r>
              <a:r>
                <a:rPr lang="fr-FR" dirty="0"/>
                <a:t>parmi un large choix proposé par nos filiales</a:t>
              </a:r>
              <a:br>
                <a:rPr lang="fr-FR" dirty="0"/>
              </a:br>
              <a:r>
                <a:rPr lang="fr-FR" dirty="0"/>
                <a:t>et partenaires  </a:t>
              </a:r>
            </a:p>
          </p:txBody>
        </p:sp>
        <p:sp>
          <p:nvSpPr>
            <p:cNvPr id="21" name="Rectangle 20">
              <a:extLst>
                <a:ext uri="{FF2B5EF4-FFF2-40B4-BE49-F238E27FC236}">
                  <a16:creationId xmlns:a16="http://schemas.microsoft.com/office/drawing/2014/main" id="{D0E156C2-EFE7-4621-8DAC-0C01E2FD261E}"/>
                </a:ext>
              </a:extLst>
            </p:cNvPr>
            <p:cNvSpPr/>
            <p:nvPr/>
          </p:nvSpPr>
          <p:spPr>
            <a:xfrm>
              <a:off x="1249178" y="5698651"/>
              <a:ext cx="462297" cy="461665"/>
            </a:xfrm>
            <a:prstGeom prst="rect">
              <a:avLst/>
            </a:prstGeom>
          </p:spPr>
          <p:txBody>
            <a:bodyPr wrap="square">
              <a:spAutoFit/>
            </a:bodyPr>
            <a:lstStyle/>
            <a:p>
              <a:r>
                <a:rPr lang="fr-FR" sz="2400" b="1" dirty="0">
                  <a:solidFill>
                    <a:srgbClr val="DF1995"/>
                  </a:solidFill>
                  <a:sym typeface="Wingdings 3" panose="05040102010807070707" pitchFamily="18" charset="2"/>
                </a:rPr>
                <a:t></a:t>
              </a:r>
              <a:endParaRPr lang="fr-FR" sz="2400" dirty="0">
                <a:solidFill>
                  <a:srgbClr val="DF1995"/>
                </a:solidFill>
              </a:endParaRPr>
            </a:p>
          </p:txBody>
        </p:sp>
        <p:sp>
          <p:nvSpPr>
            <p:cNvPr id="22" name="ZoneTexte 21">
              <a:hlinkClick r:id="rId4"/>
              <a:extLst>
                <a:ext uri="{FF2B5EF4-FFF2-40B4-BE49-F238E27FC236}">
                  <a16:creationId xmlns:a16="http://schemas.microsoft.com/office/drawing/2014/main" id="{8747F47F-03B2-4C1A-9283-CD53D05C1BB5}"/>
                </a:ext>
              </a:extLst>
            </p:cNvPr>
            <p:cNvSpPr txBox="1"/>
            <p:nvPr/>
          </p:nvSpPr>
          <p:spPr>
            <a:xfrm>
              <a:off x="1681226" y="5710570"/>
              <a:ext cx="1914230" cy="338554"/>
            </a:xfrm>
            <a:prstGeom prst="rect">
              <a:avLst/>
            </a:prstGeom>
            <a:noFill/>
          </p:spPr>
          <p:txBody>
            <a:bodyPr wrap="square" rtlCol="0">
              <a:spAutoFit/>
            </a:bodyPr>
            <a:lstStyle/>
            <a:p>
              <a:r>
                <a:rPr lang="fr-FR" sz="1600" i="1" dirty="0">
                  <a:solidFill>
                    <a:srgbClr val="DF1995"/>
                  </a:solidFill>
                </a:rPr>
                <a:t>Demande de contact</a:t>
              </a:r>
            </a:p>
          </p:txBody>
        </p:sp>
        <p:pic>
          <p:nvPicPr>
            <p:cNvPr id="9" name="Image 8">
              <a:extLst>
                <a:ext uri="{FF2B5EF4-FFF2-40B4-BE49-F238E27FC236}">
                  <a16:creationId xmlns:a16="http://schemas.microsoft.com/office/drawing/2014/main" id="{CA03971E-8AAC-48FF-8A3F-BB00B582C6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192" y="5071091"/>
              <a:ext cx="545919" cy="534918"/>
            </a:xfrm>
            <a:prstGeom prst="rect">
              <a:avLst/>
            </a:prstGeom>
          </p:spPr>
        </p:pic>
        <p:sp>
          <p:nvSpPr>
            <p:cNvPr id="24" name="ZoneTexte 23">
              <a:extLst>
                <a:ext uri="{FF2B5EF4-FFF2-40B4-BE49-F238E27FC236}">
                  <a16:creationId xmlns:a16="http://schemas.microsoft.com/office/drawing/2014/main" id="{EA5E3D66-A517-401C-A1B6-CCFE4F1D53B2}"/>
                </a:ext>
              </a:extLst>
            </p:cNvPr>
            <p:cNvSpPr txBox="1"/>
            <p:nvPr/>
          </p:nvSpPr>
          <p:spPr>
            <a:xfrm>
              <a:off x="1196819" y="4784579"/>
              <a:ext cx="7534051" cy="369332"/>
            </a:xfrm>
            <a:prstGeom prst="rect">
              <a:avLst/>
            </a:prstGeom>
            <a:noFill/>
          </p:spPr>
          <p:txBody>
            <a:bodyPr wrap="square" rtlCol="0">
              <a:spAutoFit/>
            </a:bodyPr>
            <a:lstStyle/>
            <a:p>
              <a:r>
                <a:rPr lang="fr-FR" b="1" dirty="0"/>
                <a:t>Et pour les solutions transitoires…</a:t>
              </a:r>
            </a:p>
          </p:txBody>
        </p:sp>
      </p:grpSp>
      <p:sp>
        <p:nvSpPr>
          <p:cNvPr id="26" name="Rectangle 25">
            <a:extLst>
              <a:ext uri="{FF2B5EF4-FFF2-40B4-BE49-F238E27FC236}">
                <a16:creationId xmlns:a16="http://schemas.microsoft.com/office/drawing/2014/main" id="{5F31150C-0DA9-438F-BF76-B3202C8049C0}"/>
              </a:ext>
            </a:extLst>
          </p:cNvPr>
          <p:cNvSpPr/>
          <p:nvPr/>
        </p:nvSpPr>
        <p:spPr>
          <a:xfrm>
            <a:off x="1" y="6416741"/>
            <a:ext cx="9143999" cy="440185"/>
          </a:xfrm>
          <a:prstGeom prst="rect">
            <a:avLst/>
          </a:prstGeom>
        </p:spPr>
        <p:txBody>
          <a:bodyPr wrap="square">
            <a:spAutoFit/>
          </a:bodyPr>
          <a:lstStyle/>
          <a:p>
            <a:pPr algn="ctr" fontAlgn="auto">
              <a:lnSpc>
                <a:spcPts val="900"/>
              </a:lnSpc>
              <a:spcAft>
                <a:spcPts val="0"/>
              </a:spcAft>
              <a:defRPr/>
            </a:pPr>
            <a:r>
              <a:rPr lang="fr-FR" altLang="fr-FR" sz="1000" i="1" kern="900" spc="9" dirty="0">
                <a:cs typeface="Expletus Sans"/>
              </a:rPr>
              <a:t>*Aide et prêt soumis à conditions (notamment de ressources) et octroyés dans la limite des fonds disponibles</a:t>
            </a:r>
            <a:br>
              <a:rPr lang="fr-FR" altLang="fr-FR" sz="1000" i="1" kern="900" spc="9" dirty="0">
                <a:cs typeface="Expletus Sans"/>
              </a:rPr>
            </a:br>
            <a:r>
              <a:rPr lang="fr-FR" altLang="fr-FR" sz="1000" i="1" kern="900" spc="9" dirty="0">
                <a:cs typeface="Expletus Sans"/>
              </a:rPr>
              <a:t> après accord du prêteur Action Logement Services.</a:t>
            </a:r>
          </a:p>
          <a:p>
            <a:pPr algn="ctr" fontAlgn="auto">
              <a:lnSpc>
                <a:spcPts val="900"/>
              </a:lnSpc>
              <a:spcAft>
                <a:spcPts val="0"/>
              </a:spcAft>
              <a:defRPr/>
            </a:pPr>
            <a:r>
              <a:rPr lang="fr-FR" sz="900" i="1" kern="900" spc="9" dirty="0"/>
              <a:t>AIDE MOBILI-PASS® est une marque déposée pour le compte d’Action Logement.</a:t>
            </a:r>
            <a:endParaRPr lang="fr-FR" sz="900" i="1" dirty="0"/>
          </a:p>
        </p:txBody>
      </p:sp>
      <p:sp>
        <p:nvSpPr>
          <p:cNvPr id="27" name="Titre 1">
            <a:extLst>
              <a:ext uri="{FF2B5EF4-FFF2-40B4-BE49-F238E27FC236}">
                <a16:creationId xmlns:a16="http://schemas.microsoft.com/office/drawing/2014/main" id="{0BE74D74-59C9-406A-8152-F818FA8DCBBF}"/>
              </a:ext>
            </a:extLst>
          </p:cNvPr>
          <p:cNvSpPr txBox="1">
            <a:spLocks/>
          </p:cNvSpPr>
          <p:nvPr/>
        </p:nvSpPr>
        <p:spPr bwMode="auto">
          <a:xfrm>
            <a:off x="1278525" y="4462993"/>
            <a:ext cx="4184073" cy="337462"/>
          </a:xfrm>
          <a:prstGeom prst="rect">
            <a:avLst/>
          </a:prstGeom>
          <a:noFill/>
          <a:ln w="1270">
            <a:solidFill>
              <a:srgbClr val="DF1995">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200" kern="900" dirty="0">
                <a:latin typeface="+mn-lt"/>
                <a:cs typeface="Expletus Sans Medium"/>
              </a:rPr>
              <a:t>Un crédit vous engage et doit être remboursé. </a:t>
            </a:r>
          </a:p>
          <a:p>
            <a:pPr algn="l" fontAlgn="auto">
              <a:lnSpc>
                <a:spcPts val="1300"/>
              </a:lnSpc>
              <a:spcAft>
                <a:spcPts val="0"/>
              </a:spcAft>
              <a:defRPr/>
            </a:pPr>
            <a:r>
              <a:rPr lang="fr-FR" sz="1200" kern="900" dirty="0">
                <a:latin typeface="+mn-lt"/>
                <a:cs typeface="Expletus Sans Medium"/>
              </a:rPr>
              <a:t>Vérifiez vos capacités de remboursement avant de vous engager</a:t>
            </a:r>
            <a:r>
              <a:rPr lang="fr-FR" sz="1200" i="1" kern="900" dirty="0">
                <a:latin typeface="+mn-lt"/>
                <a:cs typeface="Expletus Sans Medium"/>
              </a:rPr>
              <a:t>.</a:t>
            </a:r>
          </a:p>
        </p:txBody>
      </p:sp>
    </p:spTree>
    <p:extLst>
      <p:ext uri="{BB962C8B-B14F-4D97-AF65-F5344CB8AC3E}">
        <p14:creationId xmlns:p14="http://schemas.microsoft.com/office/powerpoint/2010/main" val="165150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20FF93A0-5CBB-4757-A485-14DA56B1FE4B}"/>
              </a:ext>
            </a:extLst>
          </p:cNvPr>
          <p:cNvSpPr txBox="1"/>
          <p:nvPr/>
        </p:nvSpPr>
        <p:spPr>
          <a:xfrm>
            <a:off x="1278607" y="1294408"/>
            <a:ext cx="7534050" cy="769441"/>
          </a:xfrm>
          <a:prstGeom prst="rect">
            <a:avLst/>
          </a:prstGeom>
          <a:noFill/>
          <a:ln w="1270" cap="sq">
            <a:solidFill>
              <a:srgbClr val="DF1995">
                <a:alpha val="49804"/>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fr-FR" dirty="0"/>
              <a:t>Pour compléter vos atouts et attirer les bons profils, faites des solutions Action Logement un outil de développement RH ! </a:t>
            </a:r>
          </a:p>
        </p:txBody>
      </p:sp>
      <p:sp>
        <p:nvSpPr>
          <p:cNvPr id="2" name="Rectangle 1">
            <a:extLst>
              <a:ext uri="{FF2B5EF4-FFF2-40B4-BE49-F238E27FC236}">
                <a16:creationId xmlns:a16="http://schemas.microsoft.com/office/drawing/2014/main" id="{6E52DC82-0E8B-49D2-BE89-1B5F51944F61}"/>
              </a:ext>
            </a:extLst>
          </p:cNvPr>
          <p:cNvSpPr/>
          <p:nvPr/>
        </p:nvSpPr>
        <p:spPr>
          <a:xfrm>
            <a:off x="4817949" y="571480"/>
            <a:ext cx="966803" cy="461665"/>
          </a:xfrm>
          <a:prstGeom prst="rect">
            <a:avLst/>
          </a:prstGeom>
        </p:spPr>
        <p:txBody>
          <a:bodyPr wrap="none">
            <a:spAutoFit/>
          </a:bodyPr>
          <a:lstStyle/>
          <a:p>
            <a:r>
              <a:rPr lang="fr-FR" sz="2400" i="1" dirty="0">
                <a:solidFill>
                  <a:srgbClr val="DF1995"/>
                </a:solidFill>
              </a:rPr>
              <a:t>(suite)</a:t>
            </a:r>
            <a:endParaRPr lang="fr-FR" sz="2400" dirty="0">
              <a:solidFill>
                <a:srgbClr val="DF1995"/>
              </a:solidFill>
            </a:endParaRPr>
          </a:p>
        </p:txBody>
      </p:sp>
      <p:sp>
        <p:nvSpPr>
          <p:cNvPr id="21" name="ZoneTexte 20">
            <a:extLst>
              <a:ext uri="{FF2B5EF4-FFF2-40B4-BE49-F238E27FC236}">
                <a16:creationId xmlns:a16="http://schemas.microsoft.com/office/drawing/2014/main" id="{161CFFF2-2E91-4A05-9DEB-9D6540D39BF5}"/>
              </a:ext>
            </a:extLst>
          </p:cNvPr>
          <p:cNvSpPr txBox="1"/>
          <p:nvPr/>
        </p:nvSpPr>
        <p:spPr>
          <a:xfrm>
            <a:off x="1213191" y="2220589"/>
            <a:ext cx="7930809" cy="1923604"/>
          </a:xfrm>
          <a:prstGeom prst="rect">
            <a:avLst/>
          </a:prstGeom>
          <a:noFill/>
        </p:spPr>
        <p:txBody>
          <a:bodyPr wrap="square" rtlCol="0">
            <a:spAutoFit/>
          </a:bodyPr>
          <a:lstStyle/>
          <a:p>
            <a:r>
              <a:rPr lang="fr-FR" b="1" dirty="0">
                <a:solidFill>
                  <a:srgbClr val="DF1995"/>
                </a:solidFill>
              </a:rPr>
              <a:t>Une subvention de 1 000 €</a:t>
            </a:r>
            <a:r>
              <a:rPr lang="fr-FR" dirty="0"/>
              <a:t>, sous conditions de ressources, pour </a:t>
            </a:r>
            <a:r>
              <a:rPr lang="fr-FR" b="1" dirty="0"/>
              <a:t>tous vos actifs</a:t>
            </a:r>
            <a:br>
              <a:rPr lang="fr-FR" b="1" dirty="0"/>
            </a:br>
            <a:r>
              <a:rPr lang="fr-FR" b="1" dirty="0"/>
              <a:t>de moins de 25 ans, nouvellement embauchés </a:t>
            </a:r>
            <a:r>
              <a:rPr lang="fr-FR" dirty="0"/>
              <a:t>(moins de 6 mois)</a:t>
            </a:r>
            <a:br>
              <a:rPr lang="fr-FR" dirty="0"/>
            </a:br>
            <a:endParaRPr lang="fr-FR" sz="100" dirty="0"/>
          </a:p>
          <a:p>
            <a:pPr>
              <a:spcBef>
                <a:spcPts val="600"/>
              </a:spcBef>
            </a:pPr>
            <a:r>
              <a:rPr lang="fr-FR" dirty="0"/>
              <a:t>Accessible aussi à vos autres salariés aux revenus modestes :</a:t>
            </a:r>
          </a:p>
          <a:p>
            <a:pPr marL="285750" indent="-285750">
              <a:buFont typeface="Arial" panose="020B0604020202020204" pitchFamily="34" charset="0"/>
              <a:buChar char="•"/>
            </a:pPr>
            <a:r>
              <a:rPr lang="fr-FR" b="1" dirty="0"/>
              <a:t>en</a:t>
            </a:r>
            <a:r>
              <a:rPr lang="fr-FR" dirty="0"/>
              <a:t> </a:t>
            </a:r>
            <a:r>
              <a:rPr lang="fr-FR" b="1" dirty="0"/>
              <a:t>reprise d’emploi, alternance ou 1</a:t>
            </a:r>
            <a:r>
              <a:rPr lang="fr-FR" b="1" baseline="30000" dirty="0"/>
              <a:t>er</a:t>
            </a:r>
            <a:r>
              <a:rPr lang="fr-FR" b="1" dirty="0"/>
              <a:t> emploi</a:t>
            </a:r>
          </a:p>
          <a:p>
            <a:pPr marL="285750" indent="-285750">
              <a:buFont typeface="Arial" panose="020B0604020202020204" pitchFamily="34" charset="0"/>
              <a:buChar char="•"/>
            </a:pPr>
            <a:r>
              <a:rPr lang="fr-FR" dirty="0"/>
              <a:t>ou qui justifient un </a:t>
            </a:r>
            <a:r>
              <a:rPr lang="fr-FR" b="1" dirty="0"/>
              <a:t>rapprochement domicile/travail</a:t>
            </a:r>
          </a:p>
          <a:p>
            <a:pPr>
              <a:spcBef>
                <a:spcPts val="600"/>
              </a:spcBef>
            </a:pPr>
            <a:r>
              <a:rPr lang="fr-FR" b="1" dirty="0"/>
              <a:t>Dans tous les cas</a:t>
            </a:r>
            <a:r>
              <a:rPr lang="fr-FR" dirty="0"/>
              <a:t>, vos salariés doivent être</a:t>
            </a:r>
            <a:r>
              <a:rPr lang="fr-FR" b="1" dirty="0"/>
              <a:t> locataires depuis moins de 3 mois</a:t>
            </a:r>
            <a:endParaRPr lang="fr-FR" dirty="0"/>
          </a:p>
        </p:txBody>
      </p:sp>
      <p:sp>
        <p:nvSpPr>
          <p:cNvPr id="19" name="Rectangle 18">
            <a:extLst>
              <a:ext uri="{FF2B5EF4-FFF2-40B4-BE49-F238E27FC236}">
                <a16:creationId xmlns:a16="http://schemas.microsoft.com/office/drawing/2014/main" id="{79F02EC5-7EC4-4756-9907-D73C9738222F}"/>
              </a:ext>
            </a:extLst>
          </p:cNvPr>
          <p:cNvSpPr/>
          <p:nvPr/>
        </p:nvSpPr>
        <p:spPr>
          <a:xfrm>
            <a:off x="1" y="6416741"/>
            <a:ext cx="9143999" cy="568617"/>
          </a:xfrm>
          <a:prstGeom prst="rect">
            <a:avLst/>
          </a:prstGeom>
        </p:spPr>
        <p:txBody>
          <a:bodyPr wrap="square">
            <a:spAutoFit/>
          </a:bodyPr>
          <a:lstStyle/>
          <a:p>
            <a:pPr algn="ctr" fontAlgn="auto">
              <a:lnSpc>
                <a:spcPts val="900"/>
              </a:lnSpc>
              <a:spcAft>
                <a:spcPts val="0"/>
              </a:spcAft>
              <a:defRPr/>
            </a:pPr>
            <a:r>
              <a:rPr lang="fr-FR" altLang="fr-FR" sz="1000" i="1" kern="900" spc="9" dirty="0">
                <a:cs typeface="Expletus Sans"/>
              </a:rPr>
              <a:t>Aides soumises à conditions (notamment de ressources) et octroyées dans la limite des fonds disponibles</a:t>
            </a:r>
            <a:br>
              <a:rPr lang="fr-FR" altLang="fr-FR" sz="1000" i="1" kern="900" spc="9" dirty="0">
                <a:cs typeface="Expletus Sans"/>
              </a:rPr>
            </a:br>
            <a:r>
              <a:rPr lang="fr-FR" altLang="fr-FR" sz="1000" i="1" kern="900" spc="9" dirty="0">
                <a:cs typeface="Expletus Sans"/>
              </a:rPr>
              <a:t> après accord d’Action Logement Services.</a:t>
            </a:r>
          </a:p>
          <a:p>
            <a:pPr algn="ctr">
              <a:lnSpc>
                <a:spcPts val="900"/>
              </a:lnSpc>
              <a:defRPr/>
            </a:pPr>
            <a:r>
              <a:rPr lang="fr-FR" sz="900" i="1" kern="900" spc="9" dirty="0"/>
              <a:t>AIDE MOBILI-JEUNE® est une marque déposée pour le compte d’Action Logement.</a:t>
            </a:r>
            <a:endParaRPr lang="fr-FR" sz="900" i="1" dirty="0"/>
          </a:p>
          <a:p>
            <a:pPr algn="ctr" fontAlgn="auto">
              <a:lnSpc>
                <a:spcPts val="1000"/>
              </a:lnSpc>
              <a:spcAft>
                <a:spcPts val="0"/>
              </a:spcAft>
              <a:defRPr/>
            </a:pPr>
            <a:endParaRPr lang="fr-FR" sz="1000" i="1" dirty="0"/>
          </a:p>
        </p:txBody>
      </p:sp>
      <p:sp>
        <p:nvSpPr>
          <p:cNvPr id="14" name="ZoneTexte 13">
            <a:extLst>
              <a:ext uri="{FF2B5EF4-FFF2-40B4-BE49-F238E27FC236}">
                <a16:creationId xmlns:a16="http://schemas.microsoft.com/office/drawing/2014/main" id="{BB64EF0D-720A-4A51-8A26-D843A6BCDF60}"/>
              </a:ext>
            </a:extLst>
          </p:cNvPr>
          <p:cNvSpPr txBox="1"/>
          <p:nvPr/>
        </p:nvSpPr>
        <p:spPr>
          <a:xfrm>
            <a:off x="1234216" y="5119715"/>
            <a:ext cx="7817674" cy="646331"/>
          </a:xfrm>
          <a:prstGeom prst="rect">
            <a:avLst/>
          </a:prstGeom>
          <a:noFill/>
        </p:spPr>
        <p:txBody>
          <a:bodyPr wrap="square" rtlCol="0">
            <a:spAutoFit/>
          </a:bodyPr>
          <a:lstStyle/>
          <a:p>
            <a:r>
              <a:rPr lang="fr-FR" b="1" dirty="0">
                <a:solidFill>
                  <a:srgbClr val="DF1995"/>
                </a:solidFill>
              </a:rPr>
              <a:t>Une subvention jusqu’à 100 € par mois pour alléger le montant de leur loyer</a:t>
            </a:r>
            <a:r>
              <a:rPr lang="fr-FR" dirty="0"/>
              <a:t> et dont ils peuvent bénéficier pendant toute leur formation : </a:t>
            </a:r>
            <a:r>
              <a:rPr lang="fr-FR" dirty="0">
                <a:solidFill>
                  <a:srgbClr val="DF1995"/>
                </a:solidFill>
              </a:rPr>
              <a:t>l’AIDE MOBILI-JEUNE®</a:t>
            </a:r>
          </a:p>
        </p:txBody>
      </p:sp>
      <p:sp>
        <p:nvSpPr>
          <p:cNvPr id="15" name="Rectangle 14">
            <a:extLst>
              <a:ext uri="{FF2B5EF4-FFF2-40B4-BE49-F238E27FC236}">
                <a16:creationId xmlns:a16="http://schemas.microsoft.com/office/drawing/2014/main" id="{E127A9B3-04BE-4302-A118-AF24032568B4}"/>
              </a:ext>
            </a:extLst>
          </p:cNvPr>
          <p:cNvSpPr/>
          <p:nvPr/>
        </p:nvSpPr>
        <p:spPr>
          <a:xfrm>
            <a:off x="1269728" y="5738957"/>
            <a:ext cx="462297" cy="461665"/>
          </a:xfrm>
          <a:prstGeom prst="rect">
            <a:avLst/>
          </a:prstGeom>
        </p:spPr>
        <p:txBody>
          <a:bodyPr wrap="square">
            <a:spAutoFit/>
          </a:bodyPr>
          <a:lstStyle/>
          <a:p>
            <a:r>
              <a:rPr lang="fr-FR" sz="2400" b="1" dirty="0">
                <a:solidFill>
                  <a:srgbClr val="DF1995"/>
                </a:solidFill>
                <a:sym typeface="Wingdings 3" panose="05040102010807070707" pitchFamily="18" charset="2"/>
              </a:rPr>
              <a:t></a:t>
            </a:r>
            <a:endParaRPr lang="fr-FR" sz="2400" dirty="0">
              <a:solidFill>
                <a:srgbClr val="DF1995"/>
              </a:solidFill>
            </a:endParaRPr>
          </a:p>
        </p:txBody>
      </p:sp>
      <p:sp>
        <p:nvSpPr>
          <p:cNvPr id="16" name="ZoneTexte 15">
            <a:hlinkClick r:id="rId2"/>
            <a:extLst>
              <a:ext uri="{FF2B5EF4-FFF2-40B4-BE49-F238E27FC236}">
                <a16:creationId xmlns:a16="http://schemas.microsoft.com/office/drawing/2014/main" id="{92B2869B-F8DE-4055-927B-EC143D73FD0C}"/>
              </a:ext>
            </a:extLst>
          </p:cNvPr>
          <p:cNvSpPr txBox="1"/>
          <p:nvPr/>
        </p:nvSpPr>
        <p:spPr>
          <a:xfrm>
            <a:off x="1691678" y="5785388"/>
            <a:ext cx="5745441" cy="338554"/>
          </a:xfrm>
          <a:prstGeom prst="rect">
            <a:avLst/>
          </a:prstGeom>
          <a:noFill/>
        </p:spPr>
        <p:txBody>
          <a:bodyPr wrap="square" rtlCol="0">
            <a:spAutoFit/>
          </a:bodyPr>
          <a:lstStyle/>
          <a:p>
            <a:r>
              <a:rPr lang="fr-FR" sz="1600" i="1" dirty="0">
                <a:solidFill>
                  <a:srgbClr val="DF1995"/>
                </a:solidFill>
              </a:rPr>
              <a:t>Test d’éligibilité et saisie de la demande d’aide</a:t>
            </a:r>
          </a:p>
        </p:txBody>
      </p:sp>
      <p:sp>
        <p:nvSpPr>
          <p:cNvPr id="20" name="ZoneTexte 19">
            <a:extLst>
              <a:ext uri="{FF2B5EF4-FFF2-40B4-BE49-F238E27FC236}">
                <a16:creationId xmlns:a16="http://schemas.microsoft.com/office/drawing/2014/main" id="{6BE0DC9D-6DBF-4A41-93EE-E12C436F4F81}"/>
              </a:ext>
            </a:extLst>
          </p:cNvPr>
          <p:cNvSpPr txBox="1"/>
          <p:nvPr/>
        </p:nvSpPr>
        <p:spPr>
          <a:xfrm>
            <a:off x="1213191" y="4758548"/>
            <a:ext cx="7534051" cy="369332"/>
          </a:xfrm>
          <a:prstGeom prst="rect">
            <a:avLst/>
          </a:prstGeom>
          <a:noFill/>
        </p:spPr>
        <p:txBody>
          <a:bodyPr wrap="square" rtlCol="0">
            <a:spAutoFit/>
          </a:bodyPr>
          <a:lstStyle/>
          <a:p>
            <a:r>
              <a:rPr lang="fr-FR" b="1" dirty="0"/>
              <a:t>Et faites profiter à vos candidats alternants d’une réduction de leur loyer…</a:t>
            </a:r>
          </a:p>
        </p:txBody>
      </p:sp>
      <p:pic>
        <p:nvPicPr>
          <p:cNvPr id="18" name="Image 17">
            <a:extLst>
              <a:ext uri="{FF2B5EF4-FFF2-40B4-BE49-F238E27FC236}">
                <a16:creationId xmlns:a16="http://schemas.microsoft.com/office/drawing/2014/main" id="{42F294CF-86C6-4CC6-9FC7-09B28DF36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3" y="5047686"/>
            <a:ext cx="501573" cy="596216"/>
          </a:xfrm>
          <a:prstGeom prst="rect">
            <a:avLst/>
          </a:prstGeom>
        </p:spPr>
      </p:pic>
      <p:sp>
        <p:nvSpPr>
          <p:cNvPr id="23" name="Rectangle 22">
            <a:extLst>
              <a:ext uri="{FF2B5EF4-FFF2-40B4-BE49-F238E27FC236}">
                <a16:creationId xmlns:a16="http://schemas.microsoft.com/office/drawing/2014/main" id="{B981C154-1A02-49AD-96B8-31A39D23F03C}"/>
              </a:ext>
            </a:extLst>
          </p:cNvPr>
          <p:cNvSpPr/>
          <p:nvPr/>
        </p:nvSpPr>
        <p:spPr>
          <a:xfrm>
            <a:off x="1278525" y="650296"/>
            <a:ext cx="3589039" cy="360000"/>
          </a:xfrm>
          <a:prstGeom prst="rect">
            <a:avLst/>
          </a:prstGeom>
          <a:solidFill>
            <a:srgbClr val="DF1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3">
            <a:extLst>
              <a:ext uri="{FF2B5EF4-FFF2-40B4-BE49-F238E27FC236}">
                <a16:creationId xmlns:a16="http://schemas.microsoft.com/office/drawing/2014/main" id="{D35312AF-F20B-4AFB-B4E1-B605640DA988}"/>
              </a:ext>
            </a:extLst>
          </p:cNvPr>
          <p:cNvSpPr>
            <a:spLocks noGrp="1"/>
          </p:cNvSpPr>
          <p:nvPr>
            <p:ph type="body" sz="quarter" idx="11"/>
          </p:nvPr>
        </p:nvSpPr>
        <p:spPr>
          <a:xfrm>
            <a:off x="1247474" y="571480"/>
            <a:ext cx="3814053" cy="642941"/>
          </a:xfrm>
        </p:spPr>
        <p:txBody>
          <a:bodyPr>
            <a:normAutofit/>
          </a:bodyPr>
          <a:lstStyle/>
          <a:p>
            <a:r>
              <a:rPr lang="fr-FR" dirty="0">
                <a:solidFill>
                  <a:schemeClr val="bg1"/>
                </a:solidFill>
              </a:rPr>
              <a:t>Bouger plus facilement</a:t>
            </a:r>
          </a:p>
        </p:txBody>
      </p:sp>
      <p:pic>
        <p:nvPicPr>
          <p:cNvPr id="25" name="Image 24">
            <a:extLst>
              <a:ext uri="{FF2B5EF4-FFF2-40B4-BE49-F238E27FC236}">
                <a16:creationId xmlns:a16="http://schemas.microsoft.com/office/drawing/2014/main" id="{F8497880-E022-40A3-9A46-E11C939AF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28" y="2311887"/>
            <a:ext cx="545919" cy="534919"/>
          </a:xfrm>
          <a:prstGeom prst="rect">
            <a:avLst/>
          </a:prstGeom>
        </p:spPr>
      </p:pic>
      <p:sp>
        <p:nvSpPr>
          <p:cNvPr id="22" name="Rectangle 21">
            <a:extLst>
              <a:ext uri="{FF2B5EF4-FFF2-40B4-BE49-F238E27FC236}">
                <a16:creationId xmlns:a16="http://schemas.microsoft.com/office/drawing/2014/main" id="{0DBE15CC-A80A-46A0-8571-B1DA1250B3B9}"/>
              </a:ext>
            </a:extLst>
          </p:cNvPr>
          <p:cNvSpPr/>
          <p:nvPr/>
        </p:nvSpPr>
        <p:spPr>
          <a:xfrm>
            <a:off x="1242020" y="4064494"/>
            <a:ext cx="462297" cy="461665"/>
          </a:xfrm>
          <a:prstGeom prst="rect">
            <a:avLst/>
          </a:prstGeom>
        </p:spPr>
        <p:txBody>
          <a:bodyPr wrap="square">
            <a:spAutoFit/>
          </a:bodyPr>
          <a:lstStyle/>
          <a:p>
            <a:r>
              <a:rPr lang="fr-FR" sz="2400" b="1" dirty="0">
                <a:solidFill>
                  <a:srgbClr val="DF1995"/>
                </a:solidFill>
                <a:sym typeface="Wingdings 3" panose="05040102010807070707" pitchFamily="18" charset="2"/>
              </a:rPr>
              <a:t></a:t>
            </a:r>
            <a:endParaRPr lang="fr-FR" sz="2400" dirty="0">
              <a:solidFill>
                <a:srgbClr val="DF1995"/>
              </a:solidFill>
            </a:endParaRPr>
          </a:p>
        </p:txBody>
      </p:sp>
      <p:sp>
        <p:nvSpPr>
          <p:cNvPr id="26" name="ZoneTexte 25">
            <a:hlinkClick r:id="rId5"/>
            <a:extLst>
              <a:ext uri="{FF2B5EF4-FFF2-40B4-BE49-F238E27FC236}">
                <a16:creationId xmlns:a16="http://schemas.microsoft.com/office/drawing/2014/main" id="{5F581380-0F8D-4750-BEB8-1DF8E2FAA8F9}"/>
              </a:ext>
            </a:extLst>
          </p:cNvPr>
          <p:cNvSpPr txBox="1"/>
          <p:nvPr/>
        </p:nvSpPr>
        <p:spPr>
          <a:xfrm>
            <a:off x="1691679" y="4122852"/>
            <a:ext cx="6568401" cy="338554"/>
          </a:xfrm>
          <a:prstGeom prst="rect">
            <a:avLst/>
          </a:prstGeom>
          <a:noFill/>
        </p:spPr>
        <p:txBody>
          <a:bodyPr wrap="square" rtlCol="0">
            <a:spAutoFit/>
          </a:bodyPr>
          <a:lstStyle/>
          <a:p>
            <a:r>
              <a:rPr lang="fr-FR" sz="1600" i="1" dirty="0">
                <a:solidFill>
                  <a:srgbClr val="DF1995"/>
                </a:solidFill>
              </a:rPr>
              <a:t>Test d’éligibilité et saisie d’une demande d’aide Mon Job Mon Logement</a:t>
            </a:r>
          </a:p>
        </p:txBody>
      </p:sp>
    </p:spTree>
    <p:extLst>
      <p:ext uri="{BB962C8B-B14F-4D97-AF65-F5344CB8AC3E}">
        <p14:creationId xmlns:p14="http://schemas.microsoft.com/office/powerpoint/2010/main" val="275237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B1CDBE3F-2E63-4BBD-8271-A2B3A73C3015}"/>
              </a:ext>
            </a:extLst>
          </p:cNvPr>
          <p:cNvGrpSpPr/>
          <p:nvPr/>
        </p:nvGrpSpPr>
        <p:grpSpPr>
          <a:xfrm>
            <a:off x="714006" y="2344620"/>
            <a:ext cx="8625203" cy="2033415"/>
            <a:chOff x="714006" y="2069403"/>
            <a:chExt cx="8625203" cy="1736232"/>
          </a:xfrm>
        </p:grpSpPr>
        <p:sp>
          <p:nvSpPr>
            <p:cNvPr id="19" name="ZoneTexte 18">
              <a:extLst>
                <a:ext uri="{FF2B5EF4-FFF2-40B4-BE49-F238E27FC236}">
                  <a16:creationId xmlns:a16="http://schemas.microsoft.com/office/drawing/2014/main" id="{01C9984D-0A74-4F46-A5CF-21B50CEEF670}"/>
                </a:ext>
              </a:extLst>
            </p:cNvPr>
            <p:cNvSpPr txBox="1"/>
            <p:nvPr/>
          </p:nvSpPr>
          <p:spPr>
            <a:xfrm>
              <a:off x="1310829" y="2666605"/>
              <a:ext cx="8028380" cy="646331"/>
            </a:xfrm>
            <a:prstGeom prst="rect">
              <a:avLst/>
            </a:prstGeom>
            <a:noFill/>
          </p:spPr>
          <p:txBody>
            <a:bodyPr wrap="square" rtlCol="0">
              <a:spAutoFit/>
            </a:bodyPr>
            <a:lstStyle/>
            <a:p>
              <a:r>
                <a:rPr lang="fr-FR" b="1" dirty="0">
                  <a:solidFill>
                    <a:srgbClr val="84BD00"/>
                  </a:solidFill>
                </a:rPr>
                <a:t>Notre service d’accompagnement social </a:t>
              </a:r>
              <a:r>
                <a:rPr lang="fr-FR" dirty="0"/>
                <a:t>avec recherche de solutions adaptées : mise en place d’aides financières, accompagnement administratif et budgétaire…</a:t>
              </a:r>
            </a:p>
          </p:txBody>
        </p:sp>
        <p:sp>
          <p:nvSpPr>
            <p:cNvPr id="22" name="Rectangle 21">
              <a:extLst>
                <a:ext uri="{FF2B5EF4-FFF2-40B4-BE49-F238E27FC236}">
                  <a16:creationId xmlns:a16="http://schemas.microsoft.com/office/drawing/2014/main" id="{D86BA22A-AB8C-4F72-B23B-2509375749D1}"/>
                </a:ext>
              </a:extLst>
            </p:cNvPr>
            <p:cNvSpPr/>
            <p:nvPr/>
          </p:nvSpPr>
          <p:spPr>
            <a:xfrm>
              <a:off x="1278525" y="3343970"/>
              <a:ext cx="462297" cy="461665"/>
            </a:xfrm>
            <a:prstGeom prst="rect">
              <a:avLst/>
            </a:prstGeom>
          </p:spPr>
          <p:txBody>
            <a:bodyPr wrap="square">
              <a:spAutoFit/>
            </a:bodyPr>
            <a:lstStyle/>
            <a:p>
              <a:r>
                <a:rPr lang="fr-FR" sz="2400" b="1" dirty="0">
                  <a:solidFill>
                    <a:srgbClr val="84BD00"/>
                  </a:solidFill>
                  <a:sym typeface="Wingdings 3" panose="05040102010807070707" pitchFamily="18" charset="2"/>
                </a:rPr>
                <a:t></a:t>
              </a:r>
              <a:endParaRPr lang="fr-FR" sz="2400" dirty="0">
                <a:solidFill>
                  <a:srgbClr val="84BD00"/>
                </a:solidFill>
              </a:endParaRPr>
            </a:p>
          </p:txBody>
        </p:sp>
        <p:sp>
          <p:nvSpPr>
            <p:cNvPr id="23" name="ZoneTexte 22">
              <a:hlinkClick r:id="rId2"/>
              <a:extLst>
                <a:ext uri="{FF2B5EF4-FFF2-40B4-BE49-F238E27FC236}">
                  <a16:creationId xmlns:a16="http://schemas.microsoft.com/office/drawing/2014/main" id="{376C6742-3A1C-4AB9-B8F6-28E02B767367}"/>
                </a:ext>
              </a:extLst>
            </p:cNvPr>
            <p:cNvSpPr txBox="1"/>
            <p:nvPr/>
          </p:nvSpPr>
          <p:spPr>
            <a:xfrm>
              <a:off x="1735988" y="3391753"/>
              <a:ext cx="2969178" cy="338554"/>
            </a:xfrm>
            <a:prstGeom prst="rect">
              <a:avLst/>
            </a:prstGeom>
            <a:noFill/>
          </p:spPr>
          <p:txBody>
            <a:bodyPr wrap="square" rtlCol="0">
              <a:spAutoFit/>
            </a:bodyPr>
            <a:lstStyle/>
            <a:p>
              <a:r>
                <a:rPr lang="fr-FR" sz="1600" i="1" dirty="0">
                  <a:solidFill>
                    <a:srgbClr val="84BD00"/>
                  </a:solidFill>
                </a:rPr>
                <a:t>Une prise en charge confidentielle</a:t>
              </a:r>
            </a:p>
          </p:txBody>
        </p:sp>
        <p:pic>
          <p:nvPicPr>
            <p:cNvPr id="27" name="Image 26">
              <a:extLst>
                <a:ext uri="{FF2B5EF4-FFF2-40B4-BE49-F238E27FC236}">
                  <a16:creationId xmlns:a16="http://schemas.microsoft.com/office/drawing/2014/main" id="{803489D1-68D5-4190-BAEF-2A67487EA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06" y="2211794"/>
              <a:ext cx="499915" cy="503941"/>
            </a:xfrm>
            <a:prstGeom prst="rect">
              <a:avLst/>
            </a:prstGeom>
          </p:spPr>
        </p:pic>
        <p:sp>
          <p:nvSpPr>
            <p:cNvPr id="20" name="ZoneTexte 19">
              <a:extLst>
                <a:ext uri="{FF2B5EF4-FFF2-40B4-BE49-F238E27FC236}">
                  <a16:creationId xmlns:a16="http://schemas.microsoft.com/office/drawing/2014/main" id="{39409CC1-61B1-4FD2-9A6D-800B3C30CD5C}"/>
                </a:ext>
              </a:extLst>
            </p:cNvPr>
            <p:cNvSpPr txBox="1"/>
            <p:nvPr/>
          </p:nvSpPr>
          <p:spPr>
            <a:xfrm>
              <a:off x="1278525" y="2069403"/>
              <a:ext cx="7534050" cy="551870"/>
            </a:xfrm>
            <a:prstGeom prst="rect">
              <a:avLst/>
            </a:prstGeom>
            <a:noFill/>
          </p:spPr>
          <p:txBody>
            <a:bodyPr wrap="square" rtlCol="0">
              <a:spAutoFit/>
            </a:bodyPr>
            <a:lstStyle/>
            <a:p>
              <a:r>
                <a:rPr lang="fr-FR" b="1" dirty="0"/>
                <a:t>En proposant un accompagnement personnalisé à tout salarié fragilisé dans son accès ou maintien dans un logement</a:t>
              </a:r>
              <a:endParaRPr lang="fr-FR" dirty="0">
                <a:solidFill>
                  <a:srgbClr val="702F8A"/>
                </a:solidFill>
              </a:endParaRPr>
            </a:p>
          </p:txBody>
        </p:sp>
      </p:grpSp>
      <p:sp>
        <p:nvSpPr>
          <p:cNvPr id="21" name="Rectangle 20">
            <a:extLst>
              <a:ext uri="{FF2B5EF4-FFF2-40B4-BE49-F238E27FC236}">
                <a16:creationId xmlns:a16="http://schemas.microsoft.com/office/drawing/2014/main" id="{2A079FF4-7F54-42E1-8BF4-576344FC95AD}"/>
              </a:ext>
            </a:extLst>
          </p:cNvPr>
          <p:cNvSpPr/>
          <p:nvPr/>
        </p:nvSpPr>
        <p:spPr>
          <a:xfrm>
            <a:off x="1278527" y="650296"/>
            <a:ext cx="2748528" cy="36000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3">
            <a:extLst>
              <a:ext uri="{FF2B5EF4-FFF2-40B4-BE49-F238E27FC236}">
                <a16:creationId xmlns:a16="http://schemas.microsoft.com/office/drawing/2014/main" id="{1EA1C827-E281-4CE2-B10D-41D8B92F6520}"/>
              </a:ext>
            </a:extLst>
          </p:cNvPr>
          <p:cNvSpPr>
            <a:spLocks noGrp="1"/>
          </p:cNvSpPr>
          <p:nvPr>
            <p:ph type="body" sz="quarter" idx="11"/>
          </p:nvPr>
        </p:nvSpPr>
        <p:spPr>
          <a:xfrm>
            <a:off x="1278525" y="589410"/>
            <a:ext cx="3016384" cy="642941"/>
          </a:xfrm>
        </p:spPr>
        <p:txBody>
          <a:bodyPr>
            <a:normAutofit/>
          </a:bodyPr>
          <a:lstStyle/>
          <a:p>
            <a:r>
              <a:rPr lang="fr-FR" dirty="0">
                <a:solidFill>
                  <a:schemeClr val="bg1"/>
                </a:solidFill>
              </a:rPr>
              <a:t>ÊTRE </a:t>
            </a:r>
            <a:r>
              <a:rPr lang="fr-FR" dirty="0" err="1">
                <a:solidFill>
                  <a:schemeClr val="bg1"/>
                </a:solidFill>
              </a:rPr>
              <a:t>ACCOMPAGNé</a:t>
            </a:r>
            <a:endParaRPr lang="fr-FR" dirty="0">
              <a:solidFill>
                <a:schemeClr val="bg1"/>
              </a:solidFill>
            </a:endParaRPr>
          </a:p>
        </p:txBody>
      </p:sp>
      <p:sp>
        <p:nvSpPr>
          <p:cNvPr id="26" name="ZoneTexte 25">
            <a:extLst>
              <a:ext uri="{FF2B5EF4-FFF2-40B4-BE49-F238E27FC236}">
                <a16:creationId xmlns:a16="http://schemas.microsoft.com/office/drawing/2014/main" id="{5910466B-EA5A-4ACC-908E-49C1B6FB8CF0}"/>
              </a:ext>
            </a:extLst>
          </p:cNvPr>
          <p:cNvSpPr txBox="1"/>
          <p:nvPr/>
        </p:nvSpPr>
        <p:spPr>
          <a:xfrm>
            <a:off x="1291779" y="1332215"/>
            <a:ext cx="7534050" cy="430887"/>
          </a:xfrm>
          <a:prstGeom prst="rect">
            <a:avLst/>
          </a:prstGeom>
          <a:noFill/>
          <a:ln w="1270" cap="sq">
            <a:solidFill>
              <a:srgbClr val="84BD00">
                <a:alpha val="50000"/>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fr-FR"/>
            </a:defPPr>
            <a:lvl1pPr>
              <a:defRPr sz="2200" b="1"/>
            </a:lvl1pPr>
          </a:lstStyle>
          <a:p>
            <a:r>
              <a:rPr lang="fr-FR" dirty="0"/>
              <a:t>Soutenir les salariés les plus fragilisés</a:t>
            </a:r>
          </a:p>
        </p:txBody>
      </p:sp>
    </p:spTree>
    <p:extLst>
      <p:ext uri="{BB962C8B-B14F-4D97-AF65-F5344CB8AC3E}">
        <p14:creationId xmlns:p14="http://schemas.microsoft.com/office/powerpoint/2010/main" val="9206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E105DA3-5020-49FF-88B9-50A07430DE45}"/>
              </a:ext>
            </a:extLst>
          </p:cNvPr>
          <p:cNvSpPr txBox="1"/>
          <p:nvPr/>
        </p:nvSpPr>
        <p:spPr>
          <a:xfrm>
            <a:off x="873759" y="1392246"/>
            <a:ext cx="7870746" cy="369332"/>
          </a:xfrm>
          <a:prstGeom prst="rect">
            <a:avLst/>
          </a:prstGeom>
          <a:noFill/>
        </p:spPr>
        <p:txBody>
          <a:bodyPr wrap="square" rtlCol="0">
            <a:spAutoFit/>
          </a:bodyPr>
          <a:lstStyle/>
          <a:p>
            <a:r>
              <a:rPr lang="fr-FR" b="1" dirty="0">
                <a:solidFill>
                  <a:srgbClr val="003F7A"/>
                </a:solidFill>
              </a:rPr>
              <a:t>De nombreux outils et supports</a:t>
            </a:r>
            <a:endParaRPr lang="fr-FR" dirty="0"/>
          </a:p>
        </p:txBody>
      </p:sp>
      <p:grpSp>
        <p:nvGrpSpPr>
          <p:cNvPr id="2" name="Groupe 1">
            <a:extLst>
              <a:ext uri="{FF2B5EF4-FFF2-40B4-BE49-F238E27FC236}">
                <a16:creationId xmlns:a16="http://schemas.microsoft.com/office/drawing/2014/main" id="{1DAD29DF-0B15-40A8-9E10-078FD72E1D17}"/>
              </a:ext>
            </a:extLst>
          </p:cNvPr>
          <p:cNvGrpSpPr/>
          <p:nvPr/>
        </p:nvGrpSpPr>
        <p:grpSpPr>
          <a:xfrm>
            <a:off x="425303" y="2049057"/>
            <a:ext cx="2316484" cy="1453606"/>
            <a:chOff x="425303" y="2049057"/>
            <a:chExt cx="2316484" cy="1453606"/>
          </a:xfrm>
        </p:grpSpPr>
        <p:pic>
          <p:nvPicPr>
            <p:cNvPr id="4" name="Image 3">
              <a:extLst>
                <a:ext uri="{FF2B5EF4-FFF2-40B4-BE49-F238E27FC236}">
                  <a16:creationId xmlns:a16="http://schemas.microsoft.com/office/drawing/2014/main" id="{0B055145-49DB-42ED-81D9-052C61379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80" y="2173186"/>
              <a:ext cx="1786407" cy="1252129"/>
            </a:xfrm>
            <a:prstGeom prst="rect">
              <a:avLst/>
            </a:prstGeom>
            <a:effectLst>
              <a:outerShdw blurRad="177800" dist="76200" dir="2700000" algn="ctr" rotWithShape="0">
                <a:srgbClr val="000000">
                  <a:alpha val="40000"/>
                </a:srgbClr>
              </a:outerShdw>
            </a:effectLst>
          </p:spPr>
        </p:pic>
        <p:pic>
          <p:nvPicPr>
            <p:cNvPr id="21" name="Image 20" descr="Une image contenant texte&#10;&#10;Description générée automatiquement">
              <a:extLst>
                <a:ext uri="{FF2B5EF4-FFF2-40B4-BE49-F238E27FC236}">
                  <a16:creationId xmlns:a16="http://schemas.microsoft.com/office/drawing/2014/main" id="{DC8DED54-3387-404B-BFDF-455723DCF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1062">
              <a:off x="738873" y="2079515"/>
              <a:ext cx="672476" cy="1423148"/>
            </a:xfrm>
            <a:prstGeom prst="rect">
              <a:avLst/>
            </a:prstGeom>
            <a:effectLst>
              <a:outerShdw blurRad="177800" dist="76200" dir="2700000" algn="ctr" rotWithShape="0">
                <a:srgbClr val="000000">
                  <a:alpha val="40000"/>
                </a:srgbClr>
              </a:outerShdw>
            </a:effectLst>
          </p:spPr>
        </p:pic>
        <p:pic>
          <p:nvPicPr>
            <p:cNvPr id="22" name="Image 21" descr="Une image contenant texte, personne, lunettes, lunettes de protection&#10;&#10;Description générée automatiquement">
              <a:extLst>
                <a:ext uri="{FF2B5EF4-FFF2-40B4-BE49-F238E27FC236}">
                  <a16:creationId xmlns:a16="http://schemas.microsoft.com/office/drawing/2014/main" id="{A8E9F0B2-9B24-43B5-8E10-278278C364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09">
              <a:off x="425303" y="2049057"/>
              <a:ext cx="671569" cy="1398338"/>
            </a:xfrm>
            <a:prstGeom prst="rect">
              <a:avLst/>
            </a:prstGeom>
            <a:effectLst>
              <a:outerShdw blurRad="177800" dist="76200" dir="2700000" algn="ctr" rotWithShape="0">
                <a:srgbClr val="000000">
                  <a:alpha val="40000"/>
                </a:srgbClr>
              </a:outerShdw>
            </a:effectLst>
          </p:spPr>
        </p:pic>
      </p:grpSp>
      <p:grpSp>
        <p:nvGrpSpPr>
          <p:cNvPr id="5" name="Groupe 4">
            <a:extLst>
              <a:ext uri="{FF2B5EF4-FFF2-40B4-BE49-F238E27FC236}">
                <a16:creationId xmlns:a16="http://schemas.microsoft.com/office/drawing/2014/main" id="{EBE6E7AD-E241-4901-A6DD-95AE664646F1}"/>
              </a:ext>
            </a:extLst>
          </p:cNvPr>
          <p:cNvGrpSpPr/>
          <p:nvPr/>
        </p:nvGrpSpPr>
        <p:grpSpPr>
          <a:xfrm>
            <a:off x="3442842" y="1789133"/>
            <a:ext cx="2367812" cy="2272097"/>
            <a:chOff x="3442842" y="1789133"/>
            <a:chExt cx="2367812" cy="2272097"/>
          </a:xfrm>
        </p:grpSpPr>
        <p:pic>
          <p:nvPicPr>
            <p:cNvPr id="12" name="Image 11" descr="Une image contenant texte&#10;&#10;Description générée automatiquement">
              <a:extLst>
                <a:ext uri="{FF2B5EF4-FFF2-40B4-BE49-F238E27FC236}">
                  <a16:creationId xmlns:a16="http://schemas.microsoft.com/office/drawing/2014/main" id="{8FFAC574-B98C-421E-ACB3-9697A48D9D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3304" y="1789133"/>
              <a:ext cx="1357350" cy="1911552"/>
            </a:xfrm>
            <a:prstGeom prst="rect">
              <a:avLst/>
            </a:prstGeom>
            <a:effectLst>
              <a:outerShdw blurRad="177800" dist="76200" dir="2700000" algn="ctr" rotWithShape="0">
                <a:srgbClr val="000000">
                  <a:alpha val="40000"/>
                </a:srgbClr>
              </a:outerShdw>
            </a:effectLst>
          </p:spPr>
        </p:pic>
        <p:pic>
          <p:nvPicPr>
            <p:cNvPr id="30" name="Image 29" descr="Une image contenant texte&#10;&#10;Description générée automatiquement">
              <a:extLst>
                <a:ext uri="{FF2B5EF4-FFF2-40B4-BE49-F238E27FC236}">
                  <a16:creationId xmlns:a16="http://schemas.microsoft.com/office/drawing/2014/main" id="{9F4363EE-3804-4462-8E21-F2D11A532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842" y="2149678"/>
              <a:ext cx="1351422" cy="1911552"/>
            </a:xfrm>
            <a:prstGeom prst="rect">
              <a:avLst/>
            </a:prstGeom>
            <a:effectLst>
              <a:outerShdw blurRad="177800" dist="76200" dir="2700000" algn="ctr" rotWithShape="0">
                <a:srgbClr val="000000">
                  <a:alpha val="40000"/>
                </a:srgbClr>
              </a:outerShdw>
            </a:effectLst>
          </p:spPr>
        </p:pic>
      </p:grpSp>
      <p:sp>
        <p:nvSpPr>
          <p:cNvPr id="28" name="Espace réservé du texte 2">
            <a:extLst>
              <a:ext uri="{FF2B5EF4-FFF2-40B4-BE49-F238E27FC236}">
                <a16:creationId xmlns:a16="http://schemas.microsoft.com/office/drawing/2014/main" id="{C0766897-1C46-4462-8537-EEFD31E1051F}"/>
              </a:ext>
            </a:extLst>
          </p:cNvPr>
          <p:cNvSpPr txBox="1">
            <a:spLocks/>
          </p:cNvSpPr>
          <p:nvPr/>
        </p:nvSpPr>
        <p:spPr>
          <a:xfrm>
            <a:off x="3002189" y="4064700"/>
            <a:ext cx="3258105" cy="261596"/>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E0004D"/>
              </a:buClr>
              <a:buSzPct val="80000"/>
              <a:buFontTx/>
              <a:buBlip>
                <a:blip r:embed="rId7"/>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FontTx/>
              <a:buNone/>
            </a:pPr>
            <a:r>
              <a:rPr lang="fr-FR" sz="1200" b="1" dirty="0">
                <a:solidFill>
                  <a:srgbClr val="003F7A"/>
                </a:solidFill>
              </a:rPr>
              <a:t>Fiches produits et fiches thématiques</a:t>
            </a:r>
            <a:br>
              <a:rPr lang="fr-FR" sz="1200" b="1" dirty="0">
                <a:solidFill>
                  <a:srgbClr val="003F7A"/>
                </a:solidFill>
              </a:rPr>
            </a:br>
            <a:r>
              <a:rPr lang="fr-FR" sz="1200" i="1" dirty="0">
                <a:solidFill>
                  <a:srgbClr val="003F7A"/>
                </a:solidFill>
              </a:rPr>
              <a:t>(A4)</a:t>
            </a:r>
            <a:endParaRPr lang="fr-FR" sz="1200" i="1" dirty="0"/>
          </a:p>
        </p:txBody>
      </p:sp>
      <p:sp>
        <p:nvSpPr>
          <p:cNvPr id="35" name="Espace réservé du texte 2">
            <a:extLst>
              <a:ext uri="{FF2B5EF4-FFF2-40B4-BE49-F238E27FC236}">
                <a16:creationId xmlns:a16="http://schemas.microsoft.com/office/drawing/2014/main" id="{04B5562D-58FB-4A37-A0E3-39178540BD52}"/>
              </a:ext>
            </a:extLst>
          </p:cNvPr>
          <p:cNvSpPr txBox="1">
            <a:spLocks/>
          </p:cNvSpPr>
          <p:nvPr/>
        </p:nvSpPr>
        <p:spPr>
          <a:xfrm>
            <a:off x="872878" y="3406158"/>
            <a:ext cx="1951413" cy="261596"/>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E0004D"/>
              </a:buClr>
              <a:buSzPct val="80000"/>
              <a:buFontTx/>
              <a:buBlip>
                <a:blip r:embed="rId7"/>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FontTx/>
              <a:buNone/>
            </a:pPr>
            <a:r>
              <a:rPr lang="fr-FR" sz="1200" b="1" dirty="0">
                <a:solidFill>
                  <a:srgbClr val="003F7A"/>
                </a:solidFill>
              </a:rPr>
              <a:t>Dépliants</a:t>
            </a:r>
            <a:br>
              <a:rPr lang="fr-FR" sz="1400" b="1" dirty="0">
                <a:solidFill>
                  <a:srgbClr val="003F7A"/>
                </a:solidFill>
              </a:rPr>
            </a:br>
            <a:r>
              <a:rPr lang="fr-FR" sz="1200" i="1" dirty="0">
                <a:solidFill>
                  <a:srgbClr val="003F7A"/>
                </a:solidFill>
              </a:rPr>
              <a:t>(10x21)</a:t>
            </a:r>
            <a:endParaRPr lang="fr-FR" sz="1200" i="1" dirty="0"/>
          </a:p>
        </p:txBody>
      </p:sp>
      <p:sp>
        <p:nvSpPr>
          <p:cNvPr id="37" name="Espace réservé du texte 2">
            <a:extLst>
              <a:ext uri="{FF2B5EF4-FFF2-40B4-BE49-F238E27FC236}">
                <a16:creationId xmlns:a16="http://schemas.microsoft.com/office/drawing/2014/main" id="{17CEF86C-5C42-4E1D-ADD6-18BEBB6A41C5}"/>
              </a:ext>
            </a:extLst>
          </p:cNvPr>
          <p:cNvSpPr txBox="1">
            <a:spLocks/>
          </p:cNvSpPr>
          <p:nvPr/>
        </p:nvSpPr>
        <p:spPr>
          <a:xfrm>
            <a:off x="806119" y="5896697"/>
            <a:ext cx="1951413" cy="261596"/>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E0004D"/>
              </a:buClr>
              <a:buSzPct val="80000"/>
              <a:buFontTx/>
              <a:buBlip>
                <a:blip r:embed="rId7"/>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FontTx/>
              <a:buNone/>
            </a:pPr>
            <a:r>
              <a:rPr lang="fr-FR" sz="1200" b="1" dirty="0">
                <a:solidFill>
                  <a:srgbClr val="003F7A"/>
                </a:solidFill>
              </a:rPr>
              <a:t>Affiches</a:t>
            </a:r>
            <a:br>
              <a:rPr lang="fr-FR" sz="1200" b="1" dirty="0">
                <a:solidFill>
                  <a:srgbClr val="003F7A"/>
                </a:solidFill>
              </a:rPr>
            </a:br>
            <a:r>
              <a:rPr lang="fr-FR" sz="1200" i="1" dirty="0">
                <a:solidFill>
                  <a:srgbClr val="003F7A"/>
                </a:solidFill>
              </a:rPr>
              <a:t>(Proposées en A4-A3-A2)</a:t>
            </a:r>
            <a:endParaRPr lang="fr-FR" sz="1200" i="1" dirty="0"/>
          </a:p>
        </p:txBody>
      </p:sp>
      <p:grpSp>
        <p:nvGrpSpPr>
          <p:cNvPr id="38" name="Groupe 37">
            <a:extLst>
              <a:ext uri="{FF2B5EF4-FFF2-40B4-BE49-F238E27FC236}">
                <a16:creationId xmlns:a16="http://schemas.microsoft.com/office/drawing/2014/main" id="{120334B0-AE07-4EA6-8DD6-8DAE0E6B70E9}"/>
              </a:ext>
            </a:extLst>
          </p:cNvPr>
          <p:cNvGrpSpPr/>
          <p:nvPr/>
        </p:nvGrpSpPr>
        <p:grpSpPr>
          <a:xfrm>
            <a:off x="3559051" y="4631938"/>
            <a:ext cx="2274439" cy="1692665"/>
            <a:chOff x="3559051" y="4631938"/>
            <a:chExt cx="2274439" cy="1692665"/>
          </a:xfrm>
        </p:grpSpPr>
        <p:sp>
          <p:nvSpPr>
            <p:cNvPr id="39" name="Espace réservé du texte 2">
              <a:extLst>
                <a:ext uri="{FF2B5EF4-FFF2-40B4-BE49-F238E27FC236}">
                  <a16:creationId xmlns:a16="http://schemas.microsoft.com/office/drawing/2014/main" id="{7765E39C-52D1-473C-9423-14E25EB56E45}"/>
                </a:ext>
              </a:extLst>
            </p:cNvPr>
            <p:cNvSpPr txBox="1">
              <a:spLocks/>
            </p:cNvSpPr>
            <p:nvPr/>
          </p:nvSpPr>
          <p:spPr>
            <a:xfrm>
              <a:off x="3720563" y="6063007"/>
              <a:ext cx="1951413" cy="261596"/>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E0004D"/>
                </a:buClr>
                <a:buSzPct val="80000"/>
                <a:buFontTx/>
                <a:buBlip>
                  <a:blip r:embed="rId7"/>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FontTx/>
                <a:buNone/>
              </a:pPr>
              <a:r>
                <a:rPr lang="fr-FR" sz="1200" b="1" dirty="0">
                  <a:solidFill>
                    <a:srgbClr val="003F7A"/>
                  </a:solidFill>
                </a:rPr>
                <a:t>Vidéos thématiques</a:t>
              </a:r>
              <a:br>
                <a:rPr lang="fr-FR" sz="1400" b="1" dirty="0">
                  <a:solidFill>
                    <a:srgbClr val="003F7A"/>
                  </a:solidFill>
                </a:rPr>
              </a:br>
              <a:endParaRPr lang="fr-FR" sz="1200" i="1" dirty="0"/>
            </a:p>
          </p:txBody>
        </p:sp>
        <p:pic>
          <p:nvPicPr>
            <p:cNvPr id="40" name="Image 39" descr="Une image contenant texte&#10;&#10;Description générée automatiquement">
              <a:hlinkClick r:id="rId8"/>
              <a:extLst>
                <a:ext uri="{FF2B5EF4-FFF2-40B4-BE49-F238E27FC236}">
                  <a16:creationId xmlns:a16="http://schemas.microsoft.com/office/drawing/2014/main" id="{E8751631-99A6-4C97-83FB-4284CCE8FF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9051" y="4631938"/>
              <a:ext cx="2274439" cy="1395557"/>
            </a:xfrm>
            <a:prstGeom prst="rect">
              <a:avLst/>
            </a:prstGeom>
            <a:effectLst>
              <a:outerShdw blurRad="177800" dist="76200" dir="2700000" algn="ctr" rotWithShape="0">
                <a:srgbClr val="000000">
                  <a:alpha val="40000"/>
                </a:srgbClr>
              </a:outerShdw>
            </a:effectLst>
          </p:spPr>
        </p:pic>
      </p:grpSp>
      <p:pic>
        <p:nvPicPr>
          <p:cNvPr id="41" name="Image 40">
            <a:extLst>
              <a:ext uri="{FF2B5EF4-FFF2-40B4-BE49-F238E27FC236}">
                <a16:creationId xmlns:a16="http://schemas.microsoft.com/office/drawing/2014/main" id="{90070F41-6E2A-4E55-971F-AB517F84D79A}"/>
              </a:ext>
            </a:extLst>
          </p:cNvPr>
          <p:cNvPicPr>
            <a:picLocks noChangeAspect="1"/>
          </p:cNvPicPr>
          <p:nvPr/>
        </p:nvPicPr>
        <p:blipFill>
          <a:blip r:embed="rId10"/>
          <a:stretch>
            <a:fillRect/>
          </a:stretch>
        </p:blipFill>
        <p:spPr>
          <a:xfrm>
            <a:off x="1093052" y="3913722"/>
            <a:ext cx="1413455" cy="2006795"/>
          </a:xfrm>
          <a:prstGeom prst="rect">
            <a:avLst/>
          </a:prstGeom>
          <a:effectLst>
            <a:outerShdw blurRad="177800" dist="76200" dir="2700000" algn="ctr" rotWithShape="0">
              <a:srgbClr val="000000">
                <a:alpha val="40000"/>
              </a:srgbClr>
            </a:outerShdw>
          </a:effectLst>
        </p:spPr>
      </p:pic>
      <p:sp>
        <p:nvSpPr>
          <p:cNvPr id="44" name="Espace réservé du texte 2">
            <a:extLst>
              <a:ext uri="{FF2B5EF4-FFF2-40B4-BE49-F238E27FC236}">
                <a16:creationId xmlns:a16="http://schemas.microsoft.com/office/drawing/2014/main" id="{D0C95BF2-B6D0-425C-828A-2A965B0EFD93}"/>
              </a:ext>
            </a:extLst>
          </p:cNvPr>
          <p:cNvSpPr txBox="1">
            <a:spLocks/>
          </p:cNvSpPr>
          <p:nvPr/>
        </p:nvSpPr>
        <p:spPr>
          <a:xfrm>
            <a:off x="7919048" y="2683232"/>
            <a:ext cx="1156988" cy="261596"/>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E0004D"/>
              </a:buClr>
              <a:buSzPct val="80000"/>
              <a:buFontTx/>
              <a:buBlip>
                <a:blip r:embed="rId7"/>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Tx/>
              <a:buNone/>
            </a:pPr>
            <a:r>
              <a:rPr lang="fr-FR" sz="1200" b="1" dirty="0">
                <a:solidFill>
                  <a:srgbClr val="003F7A"/>
                </a:solidFill>
              </a:rPr>
              <a:t>Emailings</a:t>
            </a:r>
          </a:p>
          <a:p>
            <a:pPr marL="0" indent="0" algn="ctr">
              <a:spcBef>
                <a:spcPts val="0"/>
              </a:spcBef>
              <a:buFontTx/>
              <a:buNone/>
            </a:pPr>
            <a:r>
              <a:rPr lang="fr-FR" sz="1200" b="1" dirty="0">
                <a:solidFill>
                  <a:srgbClr val="003F7A"/>
                </a:solidFill>
              </a:rPr>
              <a:t> d’information</a:t>
            </a:r>
            <a:br>
              <a:rPr lang="fr-FR" sz="1400" b="1" dirty="0">
                <a:solidFill>
                  <a:srgbClr val="003F7A"/>
                </a:solidFill>
              </a:rPr>
            </a:br>
            <a:endParaRPr lang="fr-FR" sz="1200" i="1" dirty="0"/>
          </a:p>
        </p:txBody>
      </p:sp>
      <p:sp>
        <p:nvSpPr>
          <p:cNvPr id="46" name="Espace réservé du texte 2">
            <a:extLst>
              <a:ext uri="{FF2B5EF4-FFF2-40B4-BE49-F238E27FC236}">
                <a16:creationId xmlns:a16="http://schemas.microsoft.com/office/drawing/2014/main" id="{F1905554-FA34-4012-B393-10B5BABF779A}"/>
              </a:ext>
            </a:extLst>
          </p:cNvPr>
          <p:cNvSpPr txBox="1">
            <a:spLocks/>
          </p:cNvSpPr>
          <p:nvPr/>
        </p:nvSpPr>
        <p:spPr>
          <a:xfrm>
            <a:off x="7623643" y="4917119"/>
            <a:ext cx="1327996" cy="232031"/>
          </a:xfrm>
          <a:prstGeom prst="rect">
            <a:avLst/>
          </a:prstGeom>
        </p:spPr>
        <p:txBody>
          <a:bodyPr vert="horz" lIns="91440" tIns="45720" rIns="91440" bIns="45720" rtlCol="0">
            <a:noAutofit/>
          </a:bodyPr>
          <a:lstStyle>
            <a:lvl1pPr marL="273050" indent="-273050" algn="l" defTabSz="914400" rtl="0" eaLnBrk="1" latinLnBrk="0" hangingPunct="1">
              <a:spcBef>
                <a:spcPts val="600"/>
              </a:spcBef>
              <a:buClr>
                <a:srgbClr val="E0004D"/>
              </a:buClr>
              <a:buSzPct val="80000"/>
              <a:buFontTx/>
              <a:buBlip>
                <a:blip r:embed="rId7"/>
              </a:buBlip>
              <a:defRPr sz="2400" kern="1200">
                <a:solidFill>
                  <a:schemeClr val="tx1"/>
                </a:solidFill>
                <a:latin typeface="+mn-lt"/>
                <a:ea typeface="+mn-ea"/>
                <a:cs typeface="+mn-cs"/>
              </a:defRPr>
            </a:lvl1pPr>
            <a:lvl2pPr marL="541338" indent="-185738" algn="l" defTabSz="914400" rtl="0" eaLnBrk="1" latinLnBrk="0" hangingPunct="1">
              <a:spcBef>
                <a:spcPts val="600"/>
              </a:spcBef>
              <a:buClr>
                <a:srgbClr val="003F7A"/>
              </a:buClr>
              <a:buFont typeface="Arial" pitchFamily="34" charset="0"/>
              <a:buChar char="–"/>
              <a:defRPr sz="1600" kern="1200">
                <a:solidFill>
                  <a:schemeClr val="tx1"/>
                </a:solidFill>
                <a:latin typeface="+mn-lt"/>
                <a:ea typeface="+mn-ea"/>
                <a:cs typeface="+mn-cs"/>
              </a:defRPr>
            </a:lvl2pPr>
            <a:lvl3pPr marL="1074738" indent="-177800" algn="l" defTabSz="914400" rtl="0" eaLnBrk="1" latinLnBrk="0" hangingPunct="1">
              <a:spcBef>
                <a:spcPts val="600"/>
              </a:spcBef>
              <a:buClr>
                <a:srgbClr val="E0004D"/>
              </a:buClr>
              <a:buFont typeface="Arial" pitchFamily="34" charset="0"/>
              <a:buChar char="•"/>
              <a:defRPr sz="1400" kern="1200">
                <a:solidFill>
                  <a:schemeClr val="tx1"/>
                </a:solidFill>
                <a:latin typeface="+mn-lt"/>
                <a:ea typeface="+mn-ea"/>
                <a:cs typeface="+mn-cs"/>
              </a:defRPr>
            </a:lvl3pPr>
            <a:lvl4pPr marL="1438275" indent="-18573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FontTx/>
              <a:buNone/>
            </a:pPr>
            <a:r>
              <a:rPr lang="fr-FR" sz="1200" b="1" dirty="0">
                <a:solidFill>
                  <a:srgbClr val="003F7A"/>
                </a:solidFill>
              </a:rPr>
              <a:t>Bannières web </a:t>
            </a:r>
            <a:br>
              <a:rPr lang="fr-FR" sz="1200" b="1" dirty="0">
                <a:solidFill>
                  <a:srgbClr val="003F7A"/>
                </a:solidFill>
              </a:rPr>
            </a:br>
            <a:r>
              <a:rPr lang="fr-FR" sz="1200" i="1" dirty="0">
                <a:solidFill>
                  <a:srgbClr val="003F7A"/>
                </a:solidFill>
              </a:rPr>
              <a:t>(déclinables en plusieurs formats pour votre intranet)</a:t>
            </a:r>
            <a:br>
              <a:rPr lang="fr-FR" sz="1200" dirty="0">
                <a:solidFill>
                  <a:srgbClr val="003F7A"/>
                </a:solidFill>
              </a:rPr>
            </a:br>
            <a:endParaRPr lang="fr-FR" sz="1200" i="1" dirty="0"/>
          </a:p>
        </p:txBody>
      </p:sp>
      <p:pic>
        <p:nvPicPr>
          <p:cNvPr id="9" name="Image 8" descr="Une image contenant texte&#10;&#10;Description générée automatiquement">
            <a:extLst>
              <a:ext uri="{FF2B5EF4-FFF2-40B4-BE49-F238E27FC236}">
                <a16:creationId xmlns:a16="http://schemas.microsoft.com/office/drawing/2014/main" id="{FCED2619-FB85-4CC5-A5B4-96E44DC1AB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1668" y="4419560"/>
            <a:ext cx="929058" cy="1794149"/>
          </a:xfrm>
          <a:prstGeom prst="rect">
            <a:avLst/>
          </a:prstGeom>
          <a:effectLst>
            <a:outerShdw blurRad="177800" dist="76200" dir="2700000" algn="ctr" rotWithShape="0">
              <a:srgbClr val="000000">
                <a:alpha val="40000"/>
              </a:srgbClr>
            </a:outerShdw>
          </a:effectLst>
        </p:spPr>
      </p:pic>
      <p:pic>
        <p:nvPicPr>
          <p:cNvPr id="14" name="Image 13">
            <a:extLst>
              <a:ext uri="{FF2B5EF4-FFF2-40B4-BE49-F238E27FC236}">
                <a16:creationId xmlns:a16="http://schemas.microsoft.com/office/drawing/2014/main" id="{7874273E-24D4-4F25-A3FC-A5D7ABD74A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5252" y="1462377"/>
            <a:ext cx="1761890" cy="2792896"/>
          </a:xfrm>
          <a:prstGeom prst="rect">
            <a:avLst/>
          </a:prstGeom>
          <a:effectLst>
            <a:outerShdw blurRad="177800" dist="76200" dir="2700000" algn="ctr" rotWithShape="0">
              <a:srgbClr val="000000">
                <a:alpha val="40000"/>
              </a:srgbClr>
            </a:outerShdw>
          </a:effectLst>
        </p:spPr>
      </p:pic>
      <p:sp>
        <p:nvSpPr>
          <p:cNvPr id="49" name="Espace réservé du texte 4">
            <a:extLst>
              <a:ext uri="{FF2B5EF4-FFF2-40B4-BE49-F238E27FC236}">
                <a16:creationId xmlns:a16="http://schemas.microsoft.com/office/drawing/2014/main" id="{0FDFCD3D-196D-4CE9-96C6-26579BF13EF2}"/>
              </a:ext>
            </a:extLst>
          </p:cNvPr>
          <p:cNvSpPr>
            <a:spLocks noGrp="1"/>
          </p:cNvSpPr>
          <p:nvPr>
            <p:ph type="body" sz="quarter" idx="11"/>
          </p:nvPr>
        </p:nvSpPr>
        <p:spPr>
          <a:xfrm>
            <a:off x="643813" y="742230"/>
            <a:ext cx="7998492" cy="538825"/>
          </a:xfrm>
        </p:spPr>
        <p:txBody>
          <a:bodyPr>
            <a:normAutofit fontScale="92500"/>
          </a:bodyPr>
          <a:lstStyle/>
          <a:p>
            <a:r>
              <a:rPr lang="fr-FR" dirty="0">
                <a:solidFill>
                  <a:srgbClr val="E0004D"/>
                </a:solidFill>
              </a:rPr>
              <a:t>_</a:t>
            </a:r>
            <a:r>
              <a:rPr lang="fr-FR" dirty="0"/>
              <a:t>pour vos salariés : nos kits de communication</a:t>
            </a:r>
          </a:p>
        </p:txBody>
      </p:sp>
    </p:spTree>
    <p:extLst>
      <p:ext uri="{BB962C8B-B14F-4D97-AF65-F5344CB8AC3E}">
        <p14:creationId xmlns:p14="http://schemas.microsoft.com/office/powerpoint/2010/main" val="54542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913142" y="2544275"/>
            <a:ext cx="3714776" cy="461665"/>
          </a:xfrm>
        </p:spPr>
        <p:txBody>
          <a:bodyPr/>
          <a:lstStyle/>
          <a:p>
            <a:r>
              <a:rPr lang="fr-FR" sz="2400" dirty="0">
                <a:solidFill>
                  <a:srgbClr val="E0004D"/>
                </a:solidFill>
              </a:rPr>
              <a:t>_ </a:t>
            </a:r>
            <a:r>
              <a:rPr lang="fr-FR" sz="2400" dirty="0"/>
              <a:t>Pour votre entreprise</a:t>
            </a:r>
          </a:p>
        </p:txBody>
      </p:sp>
      <p:sp>
        <p:nvSpPr>
          <p:cNvPr id="4" name="Espace réservé du texte 3"/>
          <p:cNvSpPr>
            <a:spLocks noGrp="1"/>
          </p:cNvSpPr>
          <p:nvPr>
            <p:ph type="body" sz="quarter" idx="15"/>
          </p:nvPr>
        </p:nvSpPr>
        <p:spPr>
          <a:xfrm>
            <a:off x="912512" y="3218321"/>
            <a:ext cx="3571900" cy="461665"/>
          </a:xfrm>
        </p:spPr>
        <p:txBody>
          <a:bodyPr/>
          <a:lstStyle/>
          <a:p>
            <a:r>
              <a:rPr lang="fr-FR" sz="2400" dirty="0">
                <a:solidFill>
                  <a:srgbClr val="E0004D"/>
                </a:solidFill>
              </a:rPr>
              <a:t>_ </a:t>
            </a:r>
            <a:r>
              <a:rPr lang="fr-FR" sz="2400" dirty="0"/>
              <a:t>Pour vos salariés</a:t>
            </a:r>
          </a:p>
        </p:txBody>
      </p:sp>
      <p:sp>
        <p:nvSpPr>
          <p:cNvPr id="5" name="Espace réservé du texte 4"/>
          <p:cNvSpPr>
            <a:spLocks noGrp="1"/>
          </p:cNvSpPr>
          <p:nvPr>
            <p:ph type="body" sz="quarter" idx="20"/>
          </p:nvPr>
        </p:nvSpPr>
        <p:spPr>
          <a:xfrm>
            <a:off x="6029606" y="1968246"/>
            <a:ext cx="1260000" cy="317302"/>
          </a:xfrm>
        </p:spPr>
        <p:txBody>
          <a:bodyPr/>
          <a:lstStyle/>
          <a:p>
            <a:pPr algn="r"/>
            <a:r>
              <a:rPr lang="fr-FR" sz="2400" dirty="0"/>
              <a:t>3</a:t>
            </a:r>
          </a:p>
        </p:txBody>
      </p:sp>
      <p:sp>
        <p:nvSpPr>
          <p:cNvPr id="6" name="Espace réservé du texte 5"/>
          <p:cNvSpPr>
            <a:spLocks noGrp="1"/>
          </p:cNvSpPr>
          <p:nvPr>
            <p:ph type="body" sz="quarter" idx="21"/>
          </p:nvPr>
        </p:nvSpPr>
        <p:spPr>
          <a:xfrm>
            <a:off x="6029606" y="2641961"/>
            <a:ext cx="1260000" cy="307975"/>
          </a:xfrm>
        </p:spPr>
        <p:txBody>
          <a:bodyPr/>
          <a:lstStyle/>
          <a:p>
            <a:pPr algn="r"/>
            <a:r>
              <a:rPr lang="fr-FR" sz="2400" dirty="0"/>
              <a:t>8</a:t>
            </a:r>
          </a:p>
        </p:txBody>
      </p:sp>
      <p:sp>
        <p:nvSpPr>
          <p:cNvPr id="7" name="Espace réservé du texte 6"/>
          <p:cNvSpPr>
            <a:spLocks noGrp="1"/>
          </p:cNvSpPr>
          <p:nvPr>
            <p:ph type="body" sz="quarter" idx="22"/>
          </p:nvPr>
        </p:nvSpPr>
        <p:spPr>
          <a:xfrm>
            <a:off x="6029606" y="3326739"/>
            <a:ext cx="1260000" cy="307975"/>
          </a:xfrm>
        </p:spPr>
        <p:txBody>
          <a:bodyPr/>
          <a:lstStyle/>
          <a:p>
            <a:pPr algn="r"/>
            <a:r>
              <a:rPr lang="fr-FR" sz="2400" dirty="0"/>
              <a:t>10</a:t>
            </a:r>
          </a:p>
        </p:txBody>
      </p:sp>
      <p:sp>
        <p:nvSpPr>
          <p:cNvPr id="8" name="Espace réservé du texte 7"/>
          <p:cNvSpPr>
            <a:spLocks noGrp="1"/>
          </p:cNvSpPr>
          <p:nvPr>
            <p:ph type="body" sz="quarter" idx="23"/>
          </p:nvPr>
        </p:nvSpPr>
        <p:spPr>
          <a:xfrm>
            <a:off x="6029606" y="4039344"/>
            <a:ext cx="1260000" cy="307975"/>
          </a:xfrm>
        </p:spPr>
        <p:txBody>
          <a:bodyPr/>
          <a:lstStyle/>
          <a:p>
            <a:pPr algn="r"/>
            <a:r>
              <a:rPr lang="fr-FR" sz="2400" dirty="0"/>
              <a:t>19</a:t>
            </a:r>
          </a:p>
        </p:txBody>
      </p:sp>
      <p:sp>
        <p:nvSpPr>
          <p:cNvPr id="10" name="Espace réservé du texte 9"/>
          <p:cNvSpPr>
            <a:spLocks noGrp="1"/>
          </p:cNvSpPr>
          <p:nvPr>
            <p:ph type="body" sz="quarter" idx="26"/>
          </p:nvPr>
        </p:nvSpPr>
        <p:spPr>
          <a:xfrm>
            <a:off x="913142" y="1823882"/>
            <a:ext cx="4209273" cy="461665"/>
          </a:xfrm>
        </p:spPr>
        <p:txBody>
          <a:bodyPr/>
          <a:lstStyle/>
          <a:p>
            <a:r>
              <a:rPr lang="fr-FR" sz="2400" dirty="0">
                <a:solidFill>
                  <a:srgbClr val="E0004D"/>
                </a:solidFill>
              </a:rPr>
              <a:t>_ </a:t>
            </a:r>
            <a:r>
              <a:rPr lang="fr-FR" sz="2400" dirty="0"/>
              <a:t>Le groupe Action Logement</a:t>
            </a:r>
          </a:p>
        </p:txBody>
      </p:sp>
      <p:sp>
        <p:nvSpPr>
          <p:cNvPr id="19" name="Espace réservé du texte 10">
            <a:extLst>
              <a:ext uri="{FF2B5EF4-FFF2-40B4-BE49-F238E27FC236}">
                <a16:creationId xmlns:a16="http://schemas.microsoft.com/office/drawing/2014/main" id="{1F6678E3-C8E0-4FD7-BA61-01F736A798B9}"/>
              </a:ext>
            </a:extLst>
          </p:cNvPr>
          <p:cNvSpPr txBox="1">
            <a:spLocks/>
          </p:cNvSpPr>
          <p:nvPr/>
        </p:nvSpPr>
        <p:spPr>
          <a:xfrm>
            <a:off x="912512" y="3901632"/>
            <a:ext cx="4209903" cy="461665"/>
          </a:xfrm>
          <a:prstGeom prst="rect">
            <a:avLst/>
          </a:prstGeom>
          <a:noFill/>
        </p:spPr>
        <p:txBody>
          <a:bodyPr vert="horz" wrap="square" lIns="91440" tIns="45720" rIns="91440" bIns="45720"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kern="1200" baseline="0" smtClean="0">
                <a:solidFill>
                  <a:srgbClr val="003F7A"/>
                </a:solidFill>
                <a:latin typeface="Calibri"/>
                <a:ea typeface="+mn-ea"/>
                <a:cs typeface="Calibri"/>
              </a:defRPr>
            </a:lvl1pPr>
            <a:lvl2pPr marL="171450" indent="0" algn="l" defTabSz="914400" rtl="0" eaLnBrk="1" latinLnBrk="0" hangingPunct="1">
              <a:spcBef>
                <a:spcPts val="600"/>
              </a:spcBef>
              <a:buClr>
                <a:srgbClr val="003F7A"/>
              </a:buClr>
              <a:buFont typeface="Arial" pitchFamily="34" charset="0"/>
              <a:buNone/>
              <a:defRPr lang="fr-FR" sz="1800" kern="1200" smtClean="0">
                <a:solidFill>
                  <a:schemeClr val="tx1"/>
                </a:solidFill>
                <a:latin typeface="+mn-lt"/>
                <a:ea typeface="+mn-ea"/>
                <a:cs typeface="+mn-cs"/>
              </a:defRPr>
            </a:lvl2pPr>
            <a:lvl3pPr marL="685800" indent="0" algn="l" defTabSz="914400" rtl="0" eaLnBrk="1" latinLnBrk="0" hangingPunct="1">
              <a:spcBef>
                <a:spcPts val="600"/>
              </a:spcBef>
              <a:buClr>
                <a:srgbClr val="E0004D"/>
              </a:buClr>
              <a:buFont typeface="Arial" pitchFamily="34" charset="0"/>
              <a:buNone/>
              <a:defRPr lang="fr-FR" sz="1800" kern="1200" smtClean="0">
                <a:solidFill>
                  <a:schemeClr val="tx1"/>
                </a:solidFill>
                <a:latin typeface="+mn-lt"/>
                <a:ea typeface="+mn-ea"/>
                <a:cs typeface="+mn-cs"/>
              </a:defRPr>
            </a:lvl3pPr>
            <a:lvl4pPr marL="1143000" indent="0" algn="l" defTabSz="914400" rtl="0" eaLnBrk="1" latinLnBrk="0" hangingPunct="1">
              <a:spcBef>
                <a:spcPts val="600"/>
              </a:spcBef>
              <a:buFont typeface="Arial" pitchFamily="34" charset="0"/>
              <a:buNone/>
              <a:defRPr lang="fr-FR" sz="1800" kern="1200" smtClean="0">
                <a:solidFill>
                  <a:schemeClr val="tx1"/>
                </a:solidFill>
                <a:latin typeface="+mn-lt"/>
                <a:ea typeface="+mn-ea"/>
                <a:cs typeface="+mn-cs"/>
              </a:defRPr>
            </a:lvl4pPr>
            <a:lvl5pPr marL="1600200" indent="0" algn="l" defTabSz="914400" rtl="0" eaLnBrk="1" latinLnBrk="0" hangingPunct="1">
              <a:spcBef>
                <a:spcPct val="20000"/>
              </a:spcBef>
              <a:buFont typeface="Arial" pitchFamily="34" charset="0"/>
              <a:buNone/>
              <a:defRPr lang="en"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a:solidFill>
                  <a:srgbClr val="E0004D"/>
                </a:solidFill>
              </a:rPr>
              <a:t>_ </a:t>
            </a:r>
            <a:r>
              <a:rPr lang="fr-FR" sz="2400" dirty="0"/>
              <a:t>Nos kits de communication</a:t>
            </a:r>
          </a:p>
        </p:txBody>
      </p:sp>
      <p:sp>
        <p:nvSpPr>
          <p:cNvPr id="20" name="Espace réservé du texte 10">
            <a:extLst>
              <a:ext uri="{FF2B5EF4-FFF2-40B4-BE49-F238E27FC236}">
                <a16:creationId xmlns:a16="http://schemas.microsoft.com/office/drawing/2014/main" id="{48B08022-948E-479C-860B-790CA729C57C}"/>
              </a:ext>
            </a:extLst>
          </p:cNvPr>
          <p:cNvSpPr txBox="1">
            <a:spLocks/>
          </p:cNvSpPr>
          <p:nvPr/>
        </p:nvSpPr>
        <p:spPr>
          <a:xfrm>
            <a:off x="912512" y="4615156"/>
            <a:ext cx="5230837" cy="461665"/>
          </a:xfrm>
          <a:prstGeom prst="rect">
            <a:avLst/>
          </a:prstGeom>
          <a:noFill/>
        </p:spPr>
        <p:txBody>
          <a:bodyPr vert="horz" wrap="square" lIns="91440" tIns="45720" rIns="91440" bIns="45720" rtlCol="0" anchor="b">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1600" b="1" kern="1200" baseline="0" smtClean="0">
                <a:solidFill>
                  <a:srgbClr val="003F7A"/>
                </a:solidFill>
                <a:latin typeface="Calibri"/>
                <a:ea typeface="+mn-ea"/>
                <a:cs typeface="Calibri"/>
              </a:defRPr>
            </a:lvl1pPr>
            <a:lvl2pPr marL="171450" indent="0" algn="l" defTabSz="914400" rtl="0" eaLnBrk="1" latinLnBrk="0" hangingPunct="1">
              <a:spcBef>
                <a:spcPts val="600"/>
              </a:spcBef>
              <a:buClr>
                <a:srgbClr val="003F7A"/>
              </a:buClr>
              <a:buFont typeface="Arial" pitchFamily="34" charset="0"/>
              <a:buNone/>
              <a:defRPr lang="fr-FR" sz="1800" kern="1200" smtClean="0">
                <a:solidFill>
                  <a:schemeClr val="tx1"/>
                </a:solidFill>
                <a:latin typeface="+mn-lt"/>
                <a:ea typeface="+mn-ea"/>
                <a:cs typeface="+mn-cs"/>
              </a:defRPr>
            </a:lvl2pPr>
            <a:lvl3pPr marL="685800" indent="0" algn="l" defTabSz="914400" rtl="0" eaLnBrk="1" latinLnBrk="0" hangingPunct="1">
              <a:spcBef>
                <a:spcPts val="600"/>
              </a:spcBef>
              <a:buClr>
                <a:srgbClr val="E0004D"/>
              </a:buClr>
              <a:buFont typeface="Arial" pitchFamily="34" charset="0"/>
              <a:buNone/>
              <a:defRPr lang="fr-FR" sz="1800" kern="1200" smtClean="0">
                <a:solidFill>
                  <a:schemeClr val="tx1"/>
                </a:solidFill>
                <a:latin typeface="+mn-lt"/>
                <a:ea typeface="+mn-ea"/>
                <a:cs typeface="+mn-cs"/>
              </a:defRPr>
            </a:lvl3pPr>
            <a:lvl4pPr marL="1143000" indent="0" algn="l" defTabSz="914400" rtl="0" eaLnBrk="1" latinLnBrk="0" hangingPunct="1">
              <a:spcBef>
                <a:spcPts val="600"/>
              </a:spcBef>
              <a:buFont typeface="Arial" pitchFamily="34" charset="0"/>
              <a:buNone/>
              <a:defRPr lang="fr-FR" sz="1800" kern="1200" smtClean="0">
                <a:solidFill>
                  <a:schemeClr val="tx1"/>
                </a:solidFill>
                <a:latin typeface="+mn-lt"/>
                <a:ea typeface="+mn-ea"/>
                <a:cs typeface="+mn-cs"/>
              </a:defRPr>
            </a:lvl4pPr>
            <a:lvl5pPr marL="1600200" indent="0" algn="l" defTabSz="914400" rtl="0" eaLnBrk="1" latinLnBrk="0" hangingPunct="1">
              <a:spcBef>
                <a:spcPct val="20000"/>
              </a:spcBef>
              <a:buFont typeface="Arial" pitchFamily="34" charset="0"/>
              <a:buNone/>
              <a:defRPr lang="en"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a:solidFill>
                  <a:srgbClr val="E0004D"/>
                </a:solidFill>
              </a:rPr>
              <a:t>_ </a:t>
            </a:r>
            <a:r>
              <a:rPr lang="fr-FR" sz="2400" dirty="0"/>
              <a:t>Pour nous contacter </a:t>
            </a:r>
          </a:p>
        </p:txBody>
      </p:sp>
      <p:sp>
        <p:nvSpPr>
          <p:cNvPr id="21" name="Espace réservé du texte 7">
            <a:extLst>
              <a:ext uri="{FF2B5EF4-FFF2-40B4-BE49-F238E27FC236}">
                <a16:creationId xmlns:a16="http://schemas.microsoft.com/office/drawing/2014/main" id="{1F937F7B-C420-4FA5-BD79-C095F35D9552}"/>
              </a:ext>
            </a:extLst>
          </p:cNvPr>
          <p:cNvSpPr txBox="1">
            <a:spLocks/>
          </p:cNvSpPr>
          <p:nvPr/>
        </p:nvSpPr>
        <p:spPr>
          <a:xfrm>
            <a:off x="5966111" y="4768846"/>
            <a:ext cx="1260000" cy="307975"/>
          </a:xfrm>
          <a:prstGeom prst="rect">
            <a:avLst/>
          </a:prstGeom>
        </p:spPr>
        <p:txBody>
          <a:bodyPr vert="horz" lIns="91440" tIns="45720" rIns="91440" bIns="45720" rtlCol="0" anchor="b">
            <a:noAutofit/>
          </a:bodyPr>
          <a:lstStyle>
            <a:lvl1pPr marL="0" indent="0" algn="l" defTabSz="914400" rtl="0" eaLnBrk="1" latinLnBrk="0" hangingPunct="1">
              <a:spcBef>
                <a:spcPts val="600"/>
              </a:spcBef>
              <a:buClr>
                <a:srgbClr val="E0004D"/>
              </a:buClr>
              <a:buSzPct val="80000"/>
              <a:buFontTx/>
              <a:buNone/>
              <a:defRPr sz="1600" i="1" kern="1200">
                <a:solidFill>
                  <a:srgbClr val="E0004D"/>
                </a:solidFill>
                <a:latin typeface="+mn-lt"/>
                <a:ea typeface="+mn-ea"/>
                <a:cs typeface="+mn-cs"/>
              </a:defRPr>
            </a:lvl1pPr>
            <a:lvl2pPr marL="457200" indent="0" algn="l" defTabSz="914400" rtl="0" eaLnBrk="1" latinLnBrk="0" hangingPunct="1">
              <a:spcBef>
                <a:spcPts val="600"/>
              </a:spcBef>
              <a:buClr>
                <a:srgbClr val="003F7A"/>
              </a:buClr>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ts val="600"/>
              </a:spcBef>
              <a:buClr>
                <a:srgbClr val="E0004D"/>
              </a:buClr>
              <a:buFont typeface="Arial" pitchFamily="34" charset="0"/>
              <a:buNone/>
              <a:defRPr sz="1400" kern="1200">
                <a:solidFill>
                  <a:schemeClr val="tx1"/>
                </a:solidFill>
                <a:latin typeface="+mn-lt"/>
                <a:ea typeface="+mn-ea"/>
                <a:cs typeface="+mn-cs"/>
              </a:defRPr>
            </a:lvl3pPr>
            <a:lvl4pPr marL="1371600" indent="0" algn="l" defTabSz="914400" rtl="0" eaLnBrk="1" latinLnBrk="0" hangingPunct="1">
              <a:spcBef>
                <a:spcPts val="600"/>
              </a:spcBef>
              <a:buFont typeface="Arial" pitchFamily="34" charset="0"/>
              <a:buNone/>
              <a:defRPr sz="14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fr-FR" sz="2400" dirty="0"/>
              <a:t>21</a:t>
            </a:r>
          </a:p>
        </p:txBody>
      </p:sp>
      <p:sp>
        <p:nvSpPr>
          <p:cNvPr id="17" name="Rectangle 16">
            <a:extLst>
              <a:ext uri="{FF2B5EF4-FFF2-40B4-BE49-F238E27FC236}">
                <a16:creationId xmlns:a16="http://schemas.microsoft.com/office/drawing/2014/main" id="{C2A8AA19-B03D-45EE-8573-A165E2E799EA}"/>
              </a:ext>
            </a:extLst>
          </p:cNvPr>
          <p:cNvSpPr/>
          <p:nvPr/>
        </p:nvSpPr>
        <p:spPr>
          <a:xfrm>
            <a:off x="1010167" y="960108"/>
            <a:ext cx="1834633" cy="360000"/>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C93AC67C-5D7B-435D-829E-F42F8B8AAFC0}"/>
              </a:ext>
            </a:extLst>
          </p:cNvPr>
          <p:cNvSpPr txBox="1"/>
          <p:nvPr/>
        </p:nvSpPr>
        <p:spPr>
          <a:xfrm>
            <a:off x="1010166" y="878498"/>
            <a:ext cx="1834634" cy="492443"/>
          </a:xfrm>
          <a:prstGeom prst="rect">
            <a:avLst/>
          </a:prstGeom>
          <a:noFill/>
        </p:spPr>
        <p:txBody>
          <a:bodyPr wrap="square" rtlCol="0">
            <a:spAutoFit/>
          </a:bodyPr>
          <a:lstStyle/>
          <a:p>
            <a:r>
              <a:rPr lang="fr-FR" sz="2600" b="1" dirty="0">
                <a:solidFill>
                  <a:schemeClr val="bg1"/>
                </a:solidFill>
              </a:rPr>
              <a:t>SOMMAIRE</a:t>
            </a:r>
          </a:p>
        </p:txBody>
      </p:sp>
    </p:spTree>
    <p:extLst>
      <p:ext uri="{BB962C8B-B14F-4D97-AF65-F5344CB8AC3E}">
        <p14:creationId xmlns:p14="http://schemas.microsoft.com/office/powerpoint/2010/main" val="398480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42ECB692-D515-48BE-8749-4115898125E7}"/>
              </a:ext>
            </a:extLst>
          </p:cNvPr>
          <p:cNvSpPr txBox="1">
            <a:spLocks/>
          </p:cNvSpPr>
          <p:nvPr/>
        </p:nvSpPr>
        <p:spPr>
          <a:xfrm>
            <a:off x="643813" y="742230"/>
            <a:ext cx="7998492" cy="5388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rgbClr val="E0004D"/>
              </a:buClr>
              <a:buSzPct val="80000"/>
              <a:buFontTx/>
              <a:buNone/>
              <a:defRPr sz="2800" b="1" kern="1200" cap="all" baseline="0">
                <a:solidFill>
                  <a:srgbClr val="003F7A"/>
                </a:solidFill>
                <a:latin typeface="Calibri"/>
                <a:ea typeface="+mn-ea"/>
                <a:cs typeface="Calibri"/>
              </a:defRPr>
            </a:lvl1pPr>
            <a:lvl2pPr marL="457200" indent="0" algn="l" defTabSz="914400" rtl="0" eaLnBrk="1" latinLnBrk="0" hangingPunct="1">
              <a:spcBef>
                <a:spcPts val="600"/>
              </a:spcBef>
              <a:buClr>
                <a:srgbClr val="003F7A"/>
              </a:buClr>
              <a:buFont typeface="Arial" pitchFamily="34" charset="0"/>
              <a:buNone/>
              <a:defRPr sz="3200" kern="1200">
                <a:solidFill>
                  <a:schemeClr val="tx1"/>
                </a:solidFill>
                <a:latin typeface="Calibri"/>
                <a:ea typeface="+mn-ea"/>
                <a:cs typeface="Calibri"/>
              </a:defRPr>
            </a:lvl2pPr>
            <a:lvl3pPr marL="914400" indent="0" algn="l" defTabSz="914400" rtl="0" eaLnBrk="1" latinLnBrk="0" hangingPunct="1">
              <a:spcBef>
                <a:spcPts val="600"/>
              </a:spcBef>
              <a:buClr>
                <a:srgbClr val="E0004D"/>
              </a:buClr>
              <a:buFont typeface="Arial" pitchFamily="34" charset="0"/>
              <a:buNone/>
              <a:defRPr sz="3200" kern="1200">
                <a:solidFill>
                  <a:schemeClr val="tx1"/>
                </a:solidFill>
                <a:latin typeface="Calibri"/>
                <a:ea typeface="+mn-ea"/>
                <a:cs typeface="Calibri"/>
              </a:defRPr>
            </a:lvl3pPr>
            <a:lvl4pPr marL="1371600" indent="0" algn="l" defTabSz="914400" rtl="0" eaLnBrk="1" latinLnBrk="0" hangingPunct="1">
              <a:spcBef>
                <a:spcPts val="600"/>
              </a:spcBef>
              <a:buFont typeface="Arial" pitchFamily="34" charset="0"/>
              <a:buNone/>
              <a:defRPr sz="3200" kern="1200">
                <a:solidFill>
                  <a:schemeClr val="tx1"/>
                </a:solidFill>
                <a:latin typeface="Calibri"/>
                <a:ea typeface="+mn-ea"/>
                <a:cs typeface="Calibri"/>
              </a:defRPr>
            </a:lvl4pPr>
            <a:lvl5pPr marL="1828800" indent="0" algn="l" defTabSz="914400" rtl="0" eaLnBrk="1" latinLnBrk="0" hangingPunct="1">
              <a:spcBef>
                <a:spcPct val="20000"/>
              </a:spcBef>
              <a:buFont typeface="Arial" pitchFamily="34" charset="0"/>
              <a:buNone/>
              <a:defRPr sz="32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rgbClr val="E0004D"/>
                </a:solidFill>
              </a:rPr>
              <a:t>_</a:t>
            </a:r>
            <a:r>
              <a:rPr lang="fr-FR" sz="2600" dirty="0"/>
              <a:t>des événements bâtis avec vous</a:t>
            </a:r>
          </a:p>
        </p:txBody>
      </p:sp>
      <p:sp>
        <p:nvSpPr>
          <p:cNvPr id="10" name="Rectangle 9">
            <a:extLst>
              <a:ext uri="{FF2B5EF4-FFF2-40B4-BE49-F238E27FC236}">
                <a16:creationId xmlns:a16="http://schemas.microsoft.com/office/drawing/2014/main" id="{1A2A9DB1-C385-467A-A85A-CA448BAC369D}"/>
              </a:ext>
            </a:extLst>
          </p:cNvPr>
          <p:cNvSpPr/>
          <p:nvPr/>
        </p:nvSpPr>
        <p:spPr>
          <a:xfrm>
            <a:off x="811065" y="1554586"/>
            <a:ext cx="7401827" cy="646331"/>
          </a:xfrm>
          <a:prstGeom prst="rect">
            <a:avLst/>
          </a:prstGeom>
        </p:spPr>
        <p:txBody>
          <a:bodyPr wrap="square">
            <a:spAutoFit/>
          </a:bodyPr>
          <a:lstStyle/>
          <a:p>
            <a:r>
              <a:rPr lang="fr-FR" b="1" dirty="0">
                <a:solidFill>
                  <a:srgbClr val="003F7A"/>
                </a:solidFill>
              </a:rPr>
              <a:t>Des webinaires thématiques ou des permanences en entreprises</a:t>
            </a:r>
            <a:br>
              <a:rPr lang="fr-FR" b="1" dirty="0">
                <a:solidFill>
                  <a:srgbClr val="003F7A"/>
                </a:solidFill>
              </a:rPr>
            </a:br>
            <a:endParaRPr lang="fr-FR" dirty="0"/>
          </a:p>
        </p:txBody>
      </p:sp>
      <p:pic>
        <p:nvPicPr>
          <p:cNvPr id="11" name="Image 10" descr="Une image contenant texte, personne, intérieur, capture d’écran&#10;&#10;Description générée automatiquement">
            <a:extLst>
              <a:ext uri="{FF2B5EF4-FFF2-40B4-BE49-F238E27FC236}">
                <a16:creationId xmlns:a16="http://schemas.microsoft.com/office/drawing/2014/main" id="{0DEB5013-0819-434B-AAFE-10ADB3AD5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326" y="2350904"/>
            <a:ext cx="2092177" cy="2952510"/>
          </a:xfrm>
          <a:prstGeom prst="rect">
            <a:avLst/>
          </a:prstGeom>
          <a:effectLst>
            <a:outerShdw blurRad="177800" dist="76200" dir="2700000" algn="ctr" rotWithShape="0">
              <a:srgbClr val="000000">
                <a:alpha val="40000"/>
              </a:srgbClr>
            </a:outerShdw>
          </a:effectLst>
        </p:spPr>
      </p:pic>
      <p:pic>
        <p:nvPicPr>
          <p:cNvPr id="12" name="Image 11" descr="Une image contenant texte&#10;&#10;Description générée automatiquement">
            <a:extLst>
              <a:ext uri="{FF2B5EF4-FFF2-40B4-BE49-F238E27FC236}">
                <a16:creationId xmlns:a16="http://schemas.microsoft.com/office/drawing/2014/main" id="{28E8A400-7B9A-4F36-8CEF-D5D2BF529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41" y="2350904"/>
            <a:ext cx="2090250" cy="2946911"/>
          </a:xfrm>
          <a:prstGeom prst="rect">
            <a:avLst/>
          </a:prstGeom>
          <a:effectLst>
            <a:outerShdw blurRad="177800" dist="76200" dir="2700000" algn="ctr" rotWithShape="0">
              <a:srgbClr val="000000">
                <a:alpha val="40000"/>
              </a:srgbClr>
            </a:outerShdw>
          </a:effectLst>
        </p:spPr>
      </p:pic>
    </p:spTree>
    <p:extLst>
      <p:ext uri="{BB962C8B-B14F-4D97-AF65-F5344CB8AC3E}">
        <p14:creationId xmlns:p14="http://schemas.microsoft.com/office/powerpoint/2010/main" val="120683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643813" y="742230"/>
            <a:ext cx="7998492" cy="538825"/>
          </a:xfrm>
        </p:spPr>
        <p:txBody>
          <a:bodyPr>
            <a:normAutofit/>
          </a:bodyPr>
          <a:lstStyle/>
          <a:p>
            <a:r>
              <a:rPr lang="fr-FR" dirty="0">
                <a:solidFill>
                  <a:srgbClr val="E0004D"/>
                </a:solidFill>
              </a:rPr>
              <a:t>_</a:t>
            </a:r>
            <a:r>
              <a:rPr lang="fr-FR" sz="2600" dirty="0"/>
              <a:t>action logement à l’écoute de vos salariés</a:t>
            </a:r>
          </a:p>
        </p:txBody>
      </p:sp>
      <p:sp>
        <p:nvSpPr>
          <p:cNvPr id="14" name="Rectangle 13">
            <a:extLst>
              <a:ext uri="{FF2B5EF4-FFF2-40B4-BE49-F238E27FC236}">
                <a16:creationId xmlns:a16="http://schemas.microsoft.com/office/drawing/2014/main" id="{B66B367A-080B-486B-8B3E-CEB4D08B2D92}"/>
              </a:ext>
            </a:extLst>
          </p:cNvPr>
          <p:cNvSpPr/>
          <p:nvPr/>
        </p:nvSpPr>
        <p:spPr>
          <a:xfrm>
            <a:off x="1024128" y="1479998"/>
            <a:ext cx="7401827" cy="1268745"/>
          </a:xfrm>
          <a:prstGeom prst="rect">
            <a:avLst/>
          </a:prstGeom>
        </p:spPr>
        <p:txBody>
          <a:bodyPr wrap="square">
            <a:spAutoFit/>
          </a:bodyPr>
          <a:lstStyle/>
          <a:p>
            <a:r>
              <a:rPr lang="fr-FR" b="1" dirty="0">
                <a:solidFill>
                  <a:srgbClr val="003F7A"/>
                </a:solidFill>
              </a:rPr>
              <a:t>Un service client :	</a:t>
            </a:r>
          </a:p>
          <a:p>
            <a:r>
              <a:rPr lang="fr-FR" b="1" dirty="0">
                <a:solidFill>
                  <a:srgbClr val="003F7A"/>
                </a:solidFill>
              </a:rPr>
              <a:t>			</a:t>
            </a:r>
            <a:r>
              <a:rPr lang="fr-FR" sz="2400" b="1" dirty="0">
                <a:solidFill>
                  <a:srgbClr val="E0004D"/>
                </a:solidFill>
              </a:rPr>
              <a:t>0 970 800 800</a:t>
            </a:r>
          </a:p>
          <a:p>
            <a:pPr algn="ctr">
              <a:lnSpc>
                <a:spcPts val="2000"/>
              </a:lnSpc>
            </a:pPr>
            <a:r>
              <a:rPr lang="fr-FR" sz="1600" b="1" i="1" dirty="0">
                <a:solidFill>
                  <a:srgbClr val="003F7A"/>
                </a:solidFill>
              </a:rPr>
              <a:t>Du lundi au vendredi 9h à 18h30</a:t>
            </a:r>
          </a:p>
          <a:p>
            <a:pPr algn="ctr">
              <a:lnSpc>
                <a:spcPts val="2000"/>
              </a:lnSpc>
            </a:pPr>
            <a:r>
              <a:rPr lang="fr-FR" sz="1600" b="1" i="1" dirty="0">
                <a:solidFill>
                  <a:srgbClr val="003F7A"/>
                </a:solidFill>
              </a:rPr>
              <a:t>(appels non surtaxés)</a:t>
            </a:r>
            <a:r>
              <a:rPr lang="fr-FR" sz="2400" b="1" dirty="0">
                <a:solidFill>
                  <a:srgbClr val="E0004D"/>
                </a:solidFill>
              </a:rPr>
              <a:t>  </a:t>
            </a:r>
            <a:endParaRPr lang="fr-FR" sz="2400" dirty="0">
              <a:solidFill>
                <a:srgbClr val="E0004D"/>
              </a:solidFill>
            </a:endParaRPr>
          </a:p>
        </p:txBody>
      </p:sp>
      <p:sp>
        <p:nvSpPr>
          <p:cNvPr id="15" name="Rectangle 14">
            <a:extLst>
              <a:ext uri="{FF2B5EF4-FFF2-40B4-BE49-F238E27FC236}">
                <a16:creationId xmlns:a16="http://schemas.microsoft.com/office/drawing/2014/main" id="{DD6498EC-6BD7-48B4-AD0E-133E0C4E451D}"/>
              </a:ext>
            </a:extLst>
          </p:cNvPr>
          <p:cNvSpPr/>
          <p:nvPr/>
        </p:nvSpPr>
        <p:spPr>
          <a:xfrm>
            <a:off x="643813" y="1479998"/>
            <a:ext cx="462297" cy="461665"/>
          </a:xfrm>
          <a:prstGeom prst="rect">
            <a:avLst/>
          </a:prstGeom>
        </p:spPr>
        <p:txBody>
          <a:bodyPr wrap="square">
            <a:spAutoFit/>
          </a:bodyPr>
          <a:lstStyle/>
          <a:p>
            <a:r>
              <a:rPr lang="fr-FR" sz="2400" b="1" dirty="0">
                <a:solidFill>
                  <a:srgbClr val="E0004D"/>
                </a:solidFill>
                <a:sym typeface="Wingdings 3" panose="05040102010807070707" pitchFamily="18" charset="2"/>
              </a:rPr>
              <a:t></a:t>
            </a:r>
            <a:endParaRPr lang="fr-FR" sz="2400" dirty="0">
              <a:solidFill>
                <a:srgbClr val="E0004D"/>
              </a:solidFill>
            </a:endParaRPr>
          </a:p>
        </p:txBody>
      </p:sp>
      <p:sp>
        <p:nvSpPr>
          <p:cNvPr id="16" name="Rectangle 15">
            <a:extLst>
              <a:ext uri="{FF2B5EF4-FFF2-40B4-BE49-F238E27FC236}">
                <a16:creationId xmlns:a16="http://schemas.microsoft.com/office/drawing/2014/main" id="{168AB941-E129-4F7F-8541-EA6EB29C8C54}"/>
              </a:ext>
            </a:extLst>
          </p:cNvPr>
          <p:cNvSpPr/>
          <p:nvPr/>
        </p:nvSpPr>
        <p:spPr>
          <a:xfrm>
            <a:off x="643813" y="2870541"/>
            <a:ext cx="462297" cy="461665"/>
          </a:xfrm>
          <a:prstGeom prst="rect">
            <a:avLst/>
          </a:prstGeom>
        </p:spPr>
        <p:txBody>
          <a:bodyPr wrap="square">
            <a:spAutoFit/>
          </a:bodyPr>
          <a:lstStyle/>
          <a:p>
            <a:r>
              <a:rPr lang="fr-FR" sz="2400" b="1" dirty="0">
                <a:solidFill>
                  <a:srgbClr val="E0004D"/>
                </a:solidFill>
                <a:sym typeface="Wingdings 3" panose="05040102010807070707" pitchFamily="18" charset="2"/>
              </a:rPr>
              <a:t></a:t>
            </a:r>
            <a:endParaRPr lang="fr-FR" sz="2400" dirty="0">
              <a:solidFill>
                <a:srgbClr val="E0004D"/>
              </a:solidFill>
            </a:endParaRPr>
          </a:p>
        </p:txBody>
      </p:sp>
      <p:sp>
        <p:nvSpPr>
          <p:cNvPr id="17" name="Rectangle 16">
            <a:hlinkClick r:id="rId2"/>
            <a:extLst>
              <a:ext uri="{FF2B5EF4-FFF2-40B4-BE49-F238E27FC236}">
                <a16:creationId xmlns:a16="http://schemas.microsoft.com/office/drawing/2014/main" id="{83585D23-2D6F-4F09-A051-FA0086355765}"/>
              </a:ext>
            </a:extLst>
          </p:cNvPr>
          <p:cNvSpPr/>
          <p:nvPr/>
        </p:nvSpPr>
        <p:spPr>
          <a:xfrm>
            <a:off x="3568775" y="4743634"/>
            <a:ext cx="2462712" cy="461665"/>
          </a:xfrm>
          <a:prstGeom prst="rect">
            <a:avLst/>
          </a:prstGeom>
        </p:spPr>
        <p:txBody>
          <a:bodyPr wrap="square">
            <a:spAutoFit/>
          </a:bodyPr>
          <a:lstStyle/>
          <a:p>
            <a:pPr>
              <a:spcBef>
                <a:spcPts val="1200"/>
              </a:spcBef>
            </a:pPr>
            <a:r>
              <a:rPr lang="fr-FR" sz="2400" b="1" dirty="0">
                <a:solidFill>
                  <a:srgbClr val="E0004D"/>
                </a:solidFill>
                <a:hlinkClick r:id="rId2">
                  <a:extLst>
                    <a:ext uri="{A12FA001-AC4F-418D-AE19-62706E023703}">
                      <ahyp:hlinkClr xmlns:ahyp="http://schemas.microsoft.com/office/drawing/2018/hyperlinkcolor" val="tx"/>
                    </a:ext>
                  </a:extLst>
                </a:hlinkClick>
              </a:rPr>
              <a:t>actionlogement.fr</a:t>
            </a:r>
            <a:endParaRPr lang="fr-FR" sz="2400" dirty="0">
              <a:solidFill>
                <a:srgbClr val="E0004D"/>
              </a:solidFill>
            </a:endParaRPr>
          </a:p>
        </p:txBody>
      </p:sp>
      <p:sp>
        <p:nvSpPr>
          <p:cNvPr id="18" name="Rectangle 17">
            <a:extLst>
              <a:ext uri="{FF2B5EF4-FFF2-40B4-BE49-F238E27FC236}">
                <a16:creationId xmlns:a16="http://schemas.microsoft.com/office/drawing/2014/main" id="{D25ADD02-ACCF-4A2F-973A-D697A34D75DE}"/>
              </a:ext>
            </a:extLst>
          </p:cNvPr>
          <p:cNvSpPr/>
          <p:nvPr/>
        </p:nvSpPr>
        <p:spPr>
          <a:xfrm>
            <a:off x="1024128" y="2869665"/>
            <a:ext cx="7684867" cy="369332"/>
          </a:xfrm>
          <a:prstGeom prst="rect">
            <a:avLst/>
          </a:prstGeom>
        </p:spPr>
        <p:txBody>
          <a:bodyPr wrap="square">
            <a:spAutoFit/>
          </a:bodyPr>
          <a:lstStyle/>
          <a:p>
            <a:r>
              <a:rPr lang="fr-FR" b="1" dirty="0">
                <a:solidFill>
                  <a:srgbClr val="003F7A"/>
                </a:solidFill>
              </a:rPr>
              <a:t>Un réseau d’agences de proximité  :                 	</a:t>
            </a:r>
            <a:endParaRPr lang="fr-FR" sz="2400" dirty="0">
              <a:solidFill>
                <a:srgbClr val="E0004D"/>
              </a:solidFill>
            </a:endParaRPr>
          </a:p>
        </p:txBody>
      </p:sp>
      <p:sp>
        <p:nvSpPr>
          <p:cNvPr id="20" name="Rectangle 19">
            <a:extLst>
              <a:ext uri="{FF2B5EF4-FFF2-40B4-BE49-F238E27FC236}">
                <a16:creationId xmlns:a16="http://schemas.microsoft.com/office/drawing/2014/main" id="{095458CA-D9C9-434A-A64B-8A37D66FD0C5}"/>
              </a:ext>
            </a:extLst>
          </p:cNvPr>
          <p:cNvSpPr/>
          <p:nvPr/>
        </p:nvSpPr>
        <p:spPr>
          <a:xfrm>
            <a:off x="577124" y="5730639"/>
            <a:ext cx="462297" cy="461665"/>
          </a:xfrm>
          <a:prstGeom prst="rect">
            <a:avLst/>
          </a:prstGeom>
        </p:spPr>
        <p:txBody>
          <a:bodyPr wrap="square">
            <a:spAutoFit/>
          </a:bodyPr>
          <a:lstStyle/>
          <a:p>
            <a:r>
              <a:rPr lang="fr-FR" sz="2400" b="1" dirty="0">
                <a:solidFill>
                  <a:srgbClr val="E0004D"/>
                </a:solidFill>
                <a:sym typeface="Wingdings 3" panose="05040102010807070707" pitchFamily="18" charset="2"/>
              </a:rPr>
              <a:t></a:t>
            </a:r>
            <a:endParaRPr lang="fr-FR" sz="2400" dirty="0">
              <a:solidFill>
                <a:srgbClr val="E0004D"/>
              </a:solidFill>
            </a:endParaRPr>
          </a:p>
        </p:txBody>
      </p:sp>
      <p:sp>
        <p:nvSpPr>
          <p:cNvPr id="21" name="Rectangle 20">
            <a:extLst>
              <a:ext uri="{FF2B5EF4-FFF2-40B4-BE49-F238E27FC236}">
                <a16:creationId xmlns:a16="http://schemas.microsoft.com/office/drawing/2014/main" id="{E3658D03-F66F-478E-9F08-62B387EE9F8E}"/>
              </a:ext>
            </a:extLst>
          </p:cNvPr>
          <p:cNvSpPr/>
          <p:nvPr/>
        </p:nvSpPr>
        <p:spPr>
          <a:xfrm>
            <a:off x="957438" y="5730639"/>
            <a:ext cx="2291789" cy="369332"/>
          </a:xfrm>
          <a:prstGeom prst="rect">
            <a:avLst/>
          </a:prstGeom>
        </p:spPr>
        <p:txBody>
          <a:bodyPr wrap="square">
            <a:spAutoFit/>
          </a:bodyPr>
          <a:lstStyle/>
          <a:p>
            <a:r>
              <a:rPr lang="fr-FR" b="1" dirty="0">
                <a:solidFill>
                  <a:srgbClr val="003F7A"/>
                </a:solidFill>
              </a:rPr>
              <a:t>Nous retrouver sur :</a:t>
            </a:r>
            <a:endParaRPr lang="fr-FR" sz="2400" dirty="0">
              <a:solidFill>
                <a:srgbClr val="E0004D"/>
              </a:solidFill>
            </a:endParaRPr>
          </a:p>
        </p:txBody>
      </p:sp>
      <p:pic>
        <p:nvPicPr>
          <p:cNvPr id="23" name="Image 22">
            <a:hlinkClick r:id="rId3"/>
            <a:extLst>
              <a:ext uri="{FF2B5EF4-FFF2-40B4-BE49-F238E27FC236}">
                <a16:creationId xmlns:a16="http://schemas.microsoft.com/office/drawing/2014/main" id="{4A278EEA-DC09-412F-A582-773C13BA0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800" y="5634166"/>
            <a:ext cx="501009" cy="501009"/>
          </a:xfrm>
          <a:prstGeom prst="rect">
            <a:avLst/>
          </a:prstGeom>
        </p:spPr>
      </p:pic>
      <p:pic>
        <p:nvPicPr>
          <p:cNvPr id="26" name="Image 25">
            <a:hlinkClick r:id="rId5"/>
            <a:extLst>
              <a:ext uri="{FF2B5EF4-FFF2-40B4-BE49-F238E27FC236}">
                <a16:creationId xmlns:a16="http://schemas.microsoft.com/office/drawing/2014/main" id="{C01660C5-3BCC-418A-BC80-AB3871992D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8116" y="5634166"/>
            <a:ext cx="512740" cy="512741"/>
          </a:xfrm>
          <a:prstGeom prst="rect">
            <a:avLst/>
          </a:prstGeom>
        </p:spPr>
      </p:pic>
      <p:pic>
        <p:nvPicPr>
          <p:cNvPr id="27" name="Image 26">
            <a:hlinkClick r:id="rId7"/>
            <a:extLst>
              <a:ext uri="{FF2B5EF4-FFF2-40B4-BE49-F238E27FC236}">
                <a16:creationId xmlns:a16="http://schemas.microsoft.com/office/drawing/2014/main" id="{B1EBD80B-6DD6-431C-A121-E7ECEF5977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2162" y="5617021"/>
            <a:ext cx="518155" cy="518155"/>
          </a:xfrm>
          <a:prstGeom prst="rect">
            <a:avLst/>
          </a:prstGeom>
        </p:spPr>
      </p:pic>
      <p:sp>
        <p:nvSpPr>
          <p:cNvPr id="30" name="Rectangle 29">
            <a:extLst>
              <a:ext uri="{FF2B5EF4-FFF2-40B4-BE49-F238E27FC236}">
                <a16:creationId xmlns:a16="http://schemas.microsoft.com/office/drawing/2014/main" id="{52357898-5F28-43D3-B026-F3AA4F11BD8F}"/>
              </a:ext>
            </a:extLst>
          </p:cNvPr>
          <p:cNvSpPr/>
          <p:nvPr/>
        </p:nvSpPr>
        <p:spPr>
          <a:xfrm>
            <a:off x="577123" y="4828483"/>
            <a:ext cx="462297" cy="461665"/>
          </a:xfrm>
          <a:prstGeom prst="rect">
            <a:avLst/>
          </a:prstGeom>
        </p:spPr>
        <p:txBody>
          <a:bodyPr wrap="square">
            <a:spAutoFit/>
          </a:bodyPr>
          <a:lstStyle/>
          <a:p>
            <a:r>
              <a:rPr lang="fr-FR" sz="2400" b="1" dirty="0">
                <a:solidFill>
                  <a:srgbClr val="E0004D"/>
                </a:solidFill>
                <a:sym typeface="Wingdings 3" panose="05040102010807070707" pitchFamily="18" charset="2"/>
              </a:rPr>
              <a:t></a:t>
            </a:r>
            <a:endParaRPr lang="fr-FR" sz="2400" dirty="0">
              <a:solidFill>
                <a:srgbClr val="E0004D"/>
              </a:solidFill>
            </a:endParaRPr>
          </a:p>
        </p:txBody>
      </p:sp>
      <p:sp>
        <p:nvSpPr>
          <p:cNvPr id="31" name="Rectangle 30">
            <a:extLst>
              <a:ext uri="{FF2B5EF4-FFF2-40B4-BE49-F238E27FC236}">
                <a16:creationId xmlns:a16="http://schemas.microsoft.com/office/drawing/2014/main" id="{F69FB91A-C390-42B1-859D-8FC445523943}"/>
              </a:ext>
            </a:extLst>
          </p:cNvPr>
          <p:cNvSpPr/>
          <p:nvPr/>
        </p:nvSpPr>
        <p:spPr>
          <a:xfrm>
            <a:off x="957438" y="4827607"/>
            <a:ext cx="2718635" cy="646331"/>
          </a:xfrm>
          <a:prstGeom prst="rect">
            <a:avLst/>
          </a:prstGeom>
        </p:spPr>
        <p:txBody>
          <a:bodyPr wrap="square">
            <a:spAutoFit/>
          </a:bodyPr>
          <a:lstStyle/>
          <a:p>
            <a:r>
              <a:rPr lang="fr-FR" b="1" dirty="0">
                <a:solidFill>
                  <a:srgbClr val="003F7A"/>
                </a:solidFill>
              </a:rPr>
              <a:t>Une adresse web unique : 	</a:t>
            </a:r>
            <a:endParaRPr lang="fr-FR" sz="2400" dirty="0">
              <a:solidFill>
                <a:srgbClr val="E0004D"/>
              </a:solidFill>
            </a:endParaRPr>
          </a:p>
        </p:txBody>
      </p:sp>
      <p:pic>
        <p:nvPicPr>
          <p:cNvPr id="32" name="Image 31" descr="Une image contenant lumière, allumé, sombre&#10;&#10;Description générée automatiquement">
            <a:hlinkClick r:id="rId9"/>
            <a:extLst>
              <a:ext uri="{FF2B5EF4-FFF2-40B4-BE49-F238E27FC236}">
                <a16:creationId xmlns:a16="http://schemas.microsoft.com/office/drawing/2014/main" id="{03CA41B9-0B03-47BC-8D9B-71ED561A13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0647" y="2605304"/>
            <a:ext cx="2273526" cy="2419927"/>
          </a:xfrm>
          <a:prstGeom prst="rect">
            <a:avLst/>
          </a:prstGeom>
        </p:spPr>
      </p:pic>
    </p:spTree>
    <p:extLst>
      <p:ext uri="{BB962C8B-B14F-4D97-AF65-F5344CB8AC3E}">
        <p14:creationId xmlns:p14="http://schemas.microsoft.com/office/powerpoint/2010/main" val="230382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643813" y="742230"/>
            <a:ext cx="7998492" cy="538825"/>
          </a:xfrm>
        </p:spPr>
        <p:txBody>
          <a:bodyPr>
            <a:normAutofit/>
          </a:bodyPr>
          <a:lstStyle/>
          <a:p>
            <a:r>
              <a:rPr lang="fr-FR" dirty="0">
                <a:solidFill>
                  <a:srgbClr val="E0004D"/>
                </a:solidFill>
              </a:rPr>
              <a:t>_</a:t>
            </a:r>
            <a:r>
              <a:rPr lang="fr-FR" sz="2600" dirty="0"/>
              <a:t>VOCATION</a:t>
            </a:r>
          </a:p>
        </p:txBody>
      </p:sp>
      <p:sp>
        <p:nvSpPr>
          <p:cNvPr id="12" name="ZoneTexte 11"/>
          <p:cNvSpPr txBox="1"/>
          <p:nvPr/>
        </p:nvSpPr>
        <p:spPr>
          <a:xfrm>
            <a:off x="446284" y="2408199"/>
            <a:ext cx="8319559" cy="1015663"/>
          </a:xfrm>
          <a:prstGeom prst="rect">
            <a:avLst/>
          </a:prstGeom>
          <a:noFill/>
        </p:spPr>
        <p:txBody>
          <a:bodyPr wrap="square" lIns="144000" rIns="144000" rtlCol="0">
            <a:spAutoFit/>
          </a:bodyPr>
          <a:lstStyle/>
          <a:p>
            <a:pPr algn="ctr"/>
            <a:r>
              <a:rPr lang="fr-FR" sz="2000" dirty="0"/>
              <a:t>La vocation du groupe paritaire Action Logement, </a:t>
            </a:r>
          </a:p>
          <a:p>
            <a:pPr algn="ctr"/>
            <a:r>
              <a:rPr lang="fr-FR" sz="2000" dirty="0"/>
              <a:t>acteur de référence du logement social et intermédiaire en France, </a:t>
            </a:r>
          </a:p>
          <a:p>
            <a:pPr algn="ctr"/>
            <a:r>
              <a:rPr lang="fr-FR" sz="2000" dirty="0"/>
              <a:t>est de faciliter l’accès au logement pour favoriser l’emploi.</a:t>
            </a:r>
            <a:endParaRPr lang="fr-FR" sz="2000" strike="sngStrike" dirty="0">
              <a:solidFill>
                <a:srgbClr val="FF0000"/>
              </a:solidFill>
            </a:endParaRPr>
          </a:p>
        </p:txBody>
      </p:sp>
      <p:grpSp>
        <p:nvGrpSpPr>
          <p:cNvPr id="9" name="Groupe 8">
            <a:extLst>
              <a:ext uri="{FF2B5EF4-FFF2-40B4-BE49-F238E27FC236}">
                <a16:creationId xmlns:a16="http://schemas.microsoft.com/office/drawing/2014/main" id="{2CEBC9D1-155F-417A-B0FE-03E47D653053}"/>
              </a:ext>
            </a:extLst>
          </p:cNvPr>
          <p:cNvGrpSpPr/>
          <p:nvPr/>
        </p:nvGrpSpPr>
        <p:grpSpPr>
          <a:xfrm>
            <a:off x="7209653" y="5949280"/>
            <a:ext cx="1811540" cy="369332"/>
            <a:chOff x="6948158" y="5949280"/>
            <a:chExt cx="1811540" cy="369332"/>
          </a:xfrm>
        </p:grpSpPr>
        <p:sp>
          <p:nvSpPr>
            <p:cNvPr id="2" name="Rectangle : coins arrondis 1">
              <a:extLst>
                <a:ext uri="{FF2B5EF4-FFF2-40B4-BE49-F238E27FC236}">
                  <a16:creationId xmlns:a16="http://schemas.microsoft.com/office/drawing/2014/main" id="{3C93356B-9FEE-4DF9-8211-60DA2D16DCAE}"/>
                </a:ext>
              </a:extLst>
            </p:cNvPr>
            <p:cNvSpPr/>
            <p:nvPr/>
          </p:nvSpPr>
          <p:spPr>
            <a:xfrm>
              <a:off x="7020272" y="5949280"/>
              <a:ext cx="1440160" cy="367952"/>
            </a:xfrm>
            <a:prstGeom prst="round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23FF4A52-06AE-4B7B-B8A7-BA90FEFE1FD5}"/>
                </a:ext>
              </a:extLst>
            </p:cNvPr>
            <p:cNvCxnSpPr/>
            <p:nvPr/>
          </p:nvCxnSpPr>
          <p:spPr>
            <a:xfrm>
              <a:off x="7308304" y="5949280"/>
              <a:ext cx="0" cy="3679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501276A-92B2-415A-8F41-7024B02BBF52}"/>
                </a:ext>
              </a:extLst>
            </p:cNvPr>
            <p:cNvSpPr txBox="1"/>
            <p:nvPr/>
          </p:nvSpPr>
          <p:spPr>
            <a:xfrm>
              <a:off x="6948158" y="5949280"/>
              <a:ext cx="402674" cy="369332"/>
            </a:xfrm>
            <a:prstGeom prst="rect">
              <a:avLst/>
            </a:prstGeom>
            <a:noFill/>
          </p:spPr>
          <p:txBody>
            <a:bodyPr wrap="none" rtlCol="0">
              <a:spAutoFit/>
            </a:bodyPr>
            <a:lstStyle/>
            <a:p>
              <a:r>
                <a:rPr lang="fr-FR" dirty="0">
                  <a:solidFill>
                    <a:schemeClr val="bg1"/>
                  </a:solidFill>
                  <a:sym typeface="Wingdings" panose="05000000000000000000" pitchFamily="2" charset="2"/>
                </a:rPr>
                <a:t></a:t>
              </a:r>
              <a:endParaRPr lang="fr-FR" dirty="0">
                <a:solidFill>
                  <a:schemeClr val="bg1"/>
                </a:solidFill>
              </a:endParaRPr>
            </a:p>
          </p:txBody>
        </p:sp>
        <p:sp>
          <p:nvSpPr>
            <p:cNvPr id="13" name="ZoneTexte 12">
              <a:extLst>
                <a:ext uri="{FF2B5EF4-FFF2-40B4-BE49-F238E27FC236}">
                  <a16:creationId xmlns:a16="http://schemas.microsoft.com/office/drawing/2014/main" id="{6F6BF7A8-48C9-40FC-AF9B-66202357B6D3}"/>
                </a:ext>
              </a:extLst>
            </p:cNvPr>
            <p:cNvSpPr txBox="1"/>
            <p:nvPr/>
          </p:nvSpPr>
          <p:spPr>
            <a:xfrm>
              <a:off x="7363733" y="5980580"/>
              <a:ext cx="1395965" cy="276999"/>
            </a:xfrm>
            <a:prstGeom prst="rect">
              <a:avLst/>
            </a:prstGeom>
            <a:noFill/>
          </p:spPr>
          <p:txBody>
            <a:bodyPr wrap="square">
              <a:spAutoFit/>
            </a:bodyPr>
            <a:lstStyle/>
            <a:p>
              <a:r>
                <a:rPr lang="fr-FR" sz="1200" b="1" u="sng" dirty="0">
                  <a:solidFill>
                    <a:schemeClr val="bg1"/>
                  </a:solidFill>
                  <a:hlinkClick r:id="rId2">
                    <a:extLst>
                      <a:ext uri="{A12FA001-AC4F-418D-AE19-62706E023703}">
                        <ahyp:hlinkClr xmlns:ahyp="http://schemas.microsoft.com/office/drawing/2018/hyperlinkcolor" val="tx"/>
                      </a:ext>
                    </a:extLst>
                  </a:hlinkClick>
                </a:rPr>
                <a:t>En savoir plus</a:t>
              </a:r>
              <a:endParaRPr lang="fr-FR" sz="1200" b="1" u="sng" dirty="0">
                <a:solidFill>
                  <a:schemeClr val="bg1"/>
                </a:solidFill>
              </a:endParaRPr>
            </a:p>
          </p:txBody>
        </p:sp>
      </p:grpSp>
      <p:sp>
        <p:nvSpPr>
          <p:cNvPr id="14" name="ZoneTexte 13">
            <a:extLst>
              <a:ext uri="{FF2B5EF4-FFF2-40B4-BE49-F238E27FC236}">
                <a16:creationId xmlns:a16="http://schemas.microsoft.com/office/drawing/2014/main" id="{D9CF1910-1B90-40D0-BDE4-0E629C6D971B}"/>
              </a:ext>
            </a:extLst>
          </p:cNvPr>
          <p:cNvSpPr txBox="1"/>
          <p:nvPr/>
        </p:nvSpPr>
        <p:spPr>
          <a:xfrm>
            <a:off x="783975" y="1955149"/>
            <a:ext cx="7644177" cy="369332"/>
          </a:xfrm>
          <a:prstGeom prst="rect">
            <a:avLst/>
          </a:prstGeom>
          <a:noFill/>
        </p:spPr>
        <p:txBody>
          <a:bodyPr wrap="square">
            <a:spAutoFit/>
          </a:bodyPr>
          <a:lstStyle/>
          <a:p>
            <a:r>
              <a:rPr lang="fr-FR" b="1" i="0" dirty="0">
                <a:solidFill>
                  <a:srgbClr val="E41D4B"/>
                </a:solidFill>
                <a:effectLst/>
                <a:latin typeface="Proxima Nova"/>
              </a:rPr>
              <a:t>UN ACTEUR UNIQUE AU SERVICE DU LIEN EMPLOI-LOGEMENT</a:t>
            </a:r>
            <a:endParaRPr lang="fr-FR" dirty="0"/>
          </a:p>
        </p:txBody>
      </p:sp>
      <p:sp>
        <p:nvSpPr>
          <p:cNvPr id="15" name="ZoneTexte 14">
            <a:extLst>
              <a:ext uri="{FF2B5EF4-FFF2-40B4-BE49-F238E27FC236}">
                <a16:creationId xmlns:a16="http://schemas.microsoft.com/office/drawing/2014/main" id="{D9E3FDD9-748C-4981-905D-AB2CAFFBCA71}"/>
              </a:ext>
            </a:extLst>
          </p:cNvPr>
          <p:cNvSpPr txBox="1"/>
          <p:nvPr/>
        </p:nvSpPr>
        <p:spPr>
          <a:xfrm>
            <a:off x="365373" y="4448427"/>
            <a:ext cx="8319559" cy="1015663"/>
          </a:xfrm>
          <a:prstGeom prst="rect">
            <a:avLst/>
          </a:prstGeom>
          <a:noFill/>
        </p:spPr>
        <p:txBody>
          <a:bodyPr wrap="square" lIns="144000" rIns="144000" rtlCol="0">
            <a:spAutoFit/>
          </a:bodyPr>
          <a:lstStyle/>
          <a:p>
            <a:pPr algn="ctr"/>
            <a:r>
              <a:rPr lang="fr-FR" sz="2000" dirty="0"/>
              <a:t>L’utilité sociale est au cœur des missions d’Action Logement. </a:t>
            </a:r>
          </a:p>
          <a:p>
            <a:pPr algn="ctr"/>
            <a:r>
              <a:rPr lang="fr-FR" sz="2000" dirty="0"/>
              <a:t>Elle est l’expression de ses engagements en faveur de l’intérêt général, </a:t>
            </a:r>
          </a:p>
          <a:p>
            <a:pPr algn="ctr"/>
            <a:r>
              <a:rPr lang="fr-FR" sz="2000" dirty="0"/>
              <a:t>pour améliorer l’accès au logement et la situation de l’habitat en France. </a:t>
            </a:r>
            <a:endParaRPr lang="fr-FR" sz="2000" strike="sngStrike" dirty="0">
              <a:solidFill>
                <a:srgbClr val="FF0000"/>
              </a:solidFill>
            </a:endParaRPr>
          </a:p>
        </p:txBody>
      </p:sp>
      <p:sp>
        <p:nvSpPr>
          <p:cNvPr id="16" name="ZoneTexte 15">
            <a:extLst>
              <a:ext uri="{FF2B5EF4-FFF2-40B4-BE49-F238E27FC236}">
                <a16:creationId xmlns:a16="http://schemas.microsoft.com/office/drawing/2014/main" id="{8E0031E8-EEEC-4E09-9BD9-573996B86094}"/>
              </a:ext>
            </a:extLst>
          </p:cNvPr>
          <p:cNvSpPr txBox="1"/>
          <p:nvPr/>
        </p:nvSpPr>
        <p:spPr>
          <a:xfrm>
            <a:off x="783975" y="4014113"/>
            <a:ext cx="7644177" cy="369332"/>
          </a:xfrm>
          <a:prstGeom prst="rect">
            <a:avLst/>
          </a:prstGeom>
          <a:noFill/>
        </p:spPr>
        <p:txBody>
          <a:bodyPr wrap="square">
            <a:spAutoFit/>
          </a:bodyPr>
          <a:lstStyle/>
          <a:p>
            <a:pPr algn="ctr"/>
            <a:r>
              <a:rPr lang="fr-FR" b="1" i="0" dirty="0">
                <a:solidFill>
                  <a:srgbClr val="E41D4B"/>
                </a:solidFill>
                <a:effectLst/>
                <a:latin typeface="Proxima Nova"/>
              </a:rPr>
              <a:t>UN GROUPE RECONNU D’UTILITÉ SOCIALE</a:t>
            </a:r>
            <a:endParaRPr lang="fr-FR" dirty="0"/>
          </a:p>
        </p:txBody>
      </p:sp>
    </p:spTree>
    <p:extLst>
      <p:ext uri="{BB962C8B-B14F-4D97-AF65-F5344CB8AC3E}">
        <p14:creationId xmlns:p14="http://schemas.microsoft.com/office/powerpoint/2010/main" val="341822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643813" y="742230"/>
            <a:ext cx="7998492" cy="538825"/>
          </a:xfrm>
        </p:spPr>
        <p:txBody>
          <a:bodyPr>
            <a:normAutofit/>
          </a:bodyPr>
          <a:lstStyle/>
          <a:p>
            <a:r>
              <a:rPr lang="fr-FR" dirty="0">
                <a:solidFill>
                  <a:srgbClr val="E0004D"/>
                </a:solidFill>
              </a:rPr>
              <a:t>_</a:t>
            </a:r>
            <a:r>
              <a:rPr lang="fr-FR" sz="2600" dirty="0"/>
              <a:t>Missions</a:t>
            </a:r>
          </a:p>
        </p:txBody>
      </p:sp>
      <p:sp>
        <p:nvSpPr>
          <p:cNvPr id="11" name="ZoneTexte 10"/>
          <p:cNvSpPr txBox="1"/>
          <p:nvPr/>
        </p:nvSpPr>
        <p:spPr>
          <a:xfrm>
            <a:off x="532921" y="3112628"/>
            <a:ext cx="8104651" cy="984885"/>
          </a:xfrm>
          <a:prstGeom prst="rect">
            <a:avLst/>
          </a:prstGeom>
          <a:noFill/>
        </p:spPr>
        <p:txBody>
          <a:bodyPr wrap="square" lIns="144000" rIns="144000" rtlCol="0">
            <a:spAutoFit/>
          </a:bodyPr>
          <a:lstStyle/>
          <a:p>
            <a:pPr algn="just"/>
            <a:r>
              <a:rPr lang="fr-FR" sz="2200" b="1" dirty="0">
                <a:solidFill>
                  <a:srgbClr val="E0004D"/>
                </a:solidFill>
              </a:rPr>
              <a:t>CONSTRUIRE ET FINANCER </a:t>
            </a:r>
          </a:p>
          <a:p>
            <a:pPr algn="just"/>
            <a:r>
              <a:rPr lang="fr-FR" dirty="0"/>
              <a:t>des </a:t>
            </a:r>
            <a:r>
              <a:rPr lang="fr-FR" b="1" dirty="0"/>
              <a:t>logements sociaux et intermédiaires</a:t>
            </a:r>
            <a:r>
              <a:rPr lang="fr-FR" dirty="0"/>
              <a:t>, prioritairement dans les zones tendues en contribuant aux enjeux d’</a:t>
            </a:r>
            <a:r>
              <a:rPr lang="fr-FR" b="1" dirty="0"/>
              <a:t>écohabitat</a:t>
            </a:r>
            <a:r>
              <a:rPr lang="fr-FR" dirty="0"/>
              <a:t>, d’évolution de la société et de </a:t>
            </a:r>
            <a:r>
              <a:rPr lang="fr-FR" b="1" dirty="0"/>
              <a:t>mixité sociale</a:t>
            </a:r>
            <a:r>
              <a:rPr lang="fr-FR" dirty="0"/>
              <a:t>.</a:t>
            </a:r>
          </a:p>
        </p:txBody>
      </p:sp>
      <p:sp>
        <p:nvSpPr>
          <p:cNvPr id="12" name="ZoneTexte 11"/>
          <p:cNvSpPr txBox="1"/>
          <p:nvPr/>
        </p:nvSpPr>
        <p:spPr>
          <a:xfrm>
            <a:off x="537654" y="1887670"/>
            <a:ext cx="8104651" cy="984885"/>
          </a:xfrm>
          <a:prstGeom prst="rect">
            <a:avLst/>
          </a:prstGeom>
          <a:noFill/>
        </p:spPr>
        <p:txBody>
          <a:bodyPr wrap="square" lIns="144000" rIns="144000" rtlCol="0">
            <a:spAutoFit/>
          </a:bodyPr>
          <a:lstStyle/>
          <a:p>
            <a:pPr algn="just"/>
            <a:r>
              <a:rPr lang="fr-FR" sz="2200" b="1" dirty="0">
                <a:solidFill>
                  <a:srgbClr val="E0004D"/>
                </a:solidFill>
              </a:rPr>
              <a:t>ACCOMPAGNER LES SALARIÉS </a:t>
            </a:r>
          </a:p>
          <a:p>
            <a:pPr algn="just"/>
            <a:r>
              <a:rPr lang="fr-FR" dirty="0"/>
              <a:t>dans leur </a:t>
            </a:r>
            <a:r>
              <a:rPr lang="fr-FR" b="1" dirty="0"/>
              <a:t>mobilité résidentielle et professionnelle </a:t>
            </a:r>
            <a:r>
              <a:rPr lang="fr-FR" dirty="0"/>
              <a:t>avec des </a:t>
            </a:r>
            <a:r>
              <a:rPr lang="fr-FR" b="1" dirty="0"/>
              <a:t>services et des aides </a:t>
            </a:r>
            <a:r>
              <a:rPr lang="fr-FR" dirty="0"/>
              <a:t>financières qui facilitent l’accès au logement et donc à l’emploi.</a:t>
            </a:r>
            <a:endParaRPr lang="fr-FR" strike="sngStrike" dirty="0">
              <a:solidFill>
                <a:srgbClr val="FF0000"/>
              </a:solidFill>
            </a:endParaRPr>
          </a:p>
        </p:txBody>
      </p:sp>
      <p:sp>
        <p:nvSpPr>
          <p:cNvPr id="10" name="ZoneTexte 9">
            <a:extLst>
              <a:ext uri="{FF2B5EF4-FFF2-40B4-BE49-F238E27FC236}">
                <a16:creationId xmlns:a16="http://schemas.microsoft.com/office/drawing/2014/main" id="{0066C603-739E-4ACB-9A70-9CD121F830A5}"/>
              </a:ext>
            </a:extLst>
          </p:cNvPr>
          <p:cNvSpPr txBox="1"/>
          <p:nvPr/>
        </p:nvSpPr>
        <p:spPr>
          <a:xfrm>
            <a:off x="537655" y="4285930"/>
            <a:ext cx="8099917" cy="1477328"/>
          </a:xfrm>
          <a:prstGeom prst="rect">
            <a:avLst/>
          </a:prstGeom>
          <a:noFill/>
        </p:spPr>
        <p:txBody>
          <a:bodyPr wrap="square" lIns="144000" rIns="144000" rtlCol="0">
            <a:spAutoFit/>
          </a:bodyPr>
          <a:lstStyle/>
          <a:p>
            <a:pPr algn="just"/>
            <a:r>
              <a:rPr lang="fr-FR" dirty="0"/>
              <a:t>Action Logement est également </a:t>
            </a:r>
            <a:r>
              <a:rPr lang="fr-FR" b="1" dirty="0"/>
              <a:t>un financeur majeur de la politique publique de renouvellement urbain et de revitalisation des villes moyennes, et des politiques locales de l’habitat</a:t>
            </a:r>
            <a:r>
              <a:rPr lang="fr-FR" dirty="0"/>
              <a:t>. En facilitant l’accès au logement pour les salariés, le Groupe soutient l’emploi et la performance des entreprises, et contribue au développement de l’attractivité économique et de l’équilibre social des territoires.</a:t>
            </a:r>
          </a:p>
        </p:txBody>
      </p:sp>
      <p:grpSp>
        <p:nvGrpSpPr>
          <p:cNvPr id="9" name="Groupe 8">
            <a:extLst>
              <a:ext uri="{FF2B5EF4-FFF2-40B4-BE49-F238E27FC236}">
                <a16:creationId xmlns:a16="http://schemas.microsoft.com/office/drawing/2014/main" id="{2CEBC9D1-155F-417A-B0FE-03E47D653053}"/>
              </a:ext>
            </a:extLst>
          </p:cNvPr>
          <p:cNvGrpSpPr/>
          <p:nvPr/>
        </p:nvGrpSpPr>
        <p:grpSpPr>
          <a:xfrm>
            <a:off x="7209653" y="5949280"/>
            <a:ext cx="1811540" cy="369332"/>
            <a:chOff x="6948158" y="5949280"/>
            <a:chExt cx="1811540" cy="369332"/>
          </a:xfrm>
        </p:grpSpPr>
        <p:sp>
          <p:nvSpPr>
            <p:cNvPr id="2" name="Rectangle : coins arrondis 1">
              <a:extLst>
                <a:ext uri="{FF2B5EF4-FFF2-40B4-BE49-F238E27FC236}">
                  <a16:creationId xmlns:a16="http://schemas.microsoft.com/office/drawing/2014/main" id="{3C93356B-9FEE-4DF9-8211-60DA2D16DCAE}"/>
                </a:ext>
              </a:extLst>
            </p:cNvPr>
            <p:cNvSpPr/>
            <p:nvPr/>
          </p:nvSpPr>
          <p:spPr>
            <a:xfrm>
              <a:off x="7020272" y="5949280"/>
              <a:ext cx="1440160" cy="367952"/>
            </a:xfrm>
            <a:prstGeom prst="round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23FF4A52-06AE-4B7B-B8A7-BA90FEFE1FD5}"/>
                </a:ext>
              </a:extLst>
            </p:cNvPr>
            <p:cNvCxnSpPr/>
            <p:nvPr/>
          </p:nvCxnSpPr>
          <p:spPr>
            <a:xfrm>
              <a:off x="7308304" y="5949280"/>
              <a:ext cx="0" cy="3679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501276A-92B2-415A-8F41-7024B02BBF52}"/>
                </a:ext>
              </a:extLst>
            </p:cNvPr>
            <p:cNvSpPr txBox="1"/>
            <p:nvPr/>
          </p:nvSpPr>
          <p:spPr>
            <a:xfrm>
              <a:off x="6948158" y="5949280"/>
              <a:ext cx="402674" cy="369332"/>
            </a:xfrm>
            <a:prstGeom prst="rect">
              <a:avLst/>
            </a:prstGeom>
            <a:noFill/>
          </p:spPr>
          <p:txBody>
            <a:bodyPr wrap="none" rtlCol="0">
              <a:spAutoFit/>
            </a:bodyPr>
            <a:lstStyle/>
            <a:p>
              <a:r>
                <a:rPr lang="fr-FR" dirty="0">
                  <a:solidFill>
                    <a:schemeClr val="bg1"/>
                  </a:solidFill>
                  <a:sym typeface="Wingdings" panose="05000000000000000000" pitchFamily="2" charset="2"/>
                </a:rPr>
                <a:t></a:t>
              </a:r>
              <a:endParaRPr lang="fr-FR" dirty="0">
                <a:solidFill>
                  <a:schemeClr val="bg1"/>
                </a:solidFill>
              </a:endParaRPr>
            </a:p>
          </p:txBody>
        </p:sp>
        <p:sp>
          <p:nvSpPr>
            <p:cNvPr id="13" name="ZoneTexte 12">
              <a:extLst>
                <a:ext uri="{FF2B5EF4-FFF2-40B4-BE49-F238E27FC236}">
                  <a16:creationId xmlns:a16="http://schemas.microsoft.com/office/drawing/2014/main" id="{6F6BF7A8-48C9-40FC-AF9B-66202357B6D3}"/>
                </a:ext>
              </a:extLst>
            </p:cNvPr>
            <p:cNvSpPr txBox="1"/>
            <p:nvPr/>
          </p:nvSpPr>
          <p:spPr>
            <a:xfrm>
              <a:off x="7363733" y="5980580"/>
              <a:ext cx="1395965" cy="276999"/>
            </a:xfrm>
            <a:prstGeom prst="rect">
              <a:avLst/>
            </a:prstGeom>
            <a:noFill/>
          </p:spPr>
          <p:txBody>
            <a:bodyPr wrap="square">
              <a:spAutoFit/>
            </a:bodyPr>
            <a:lstStyle/>
            <a:p>
              <a:r>
                <a:rPr lang="fr-FR" sz="1200" b="1" u="sng" dirty="0">
                  <a:solidFill>
                    <a:schemeClr val="bg1"/>
                  </a:solidFill>
                  <a:hlinkClick r:id="rId2">
                    <a:extLst>
                      <a:ext uri="{A12FA001-AC4F-418D-AE19-62706E023703}">
                        <ahyp:hlinkClr xmlns:ahyp="http://schemas.microsoft.com/office/drawing/2018/hyperlinkcolor" val="tx"/>
                      </a:ext>
                    </a:extLst>
                  </a:hlinkClick>
                </a:rPr>
                <a:t>En savoir plus</a:t>
              </a:r>
              <a:endParaRPr lang="fr-FR" sz="1200" b="1" u="sng" dirty="0">
                <a:solidFill>
                  <a:schemeClr val="bg1"/>
                </a:solidFill>
              </a:endParaRPr>
            </a:p>
          </p:txBody>
        </p:sp>
      </p:grpSp>
    </p:spTree>
    <p:extLst>
      <p:ext uri="{BB962C8B-B14F-4D97-AF65-F5344CB8AC3E}">
        <p14:creationId xmlns:p14="http://schemas.microsoft.com/office/powerpoint/2010/main" val="231140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37387" y="741363"/>
            <a:ext cx="8021575" cy="538825"/>
          </a:xfrm>
        </p:spPr>
        <p:txBody>
          <a:bodyPr>
            <a:normAutofit/>
          </a:bodyPr>
          <a:lstStyle/>
          <a:p>
            <a:r>
              <a:rPr lang="fr-FR" dirty="0">
                <a:solidFill>
                  <a:srgbClr val="E0004D"/>
                </a:solidFill>
              </a:rPr>
              <a:t>_</a:t>
            </a:r>
            <a:r>
              <a:rPr lang="fr-FR" sz="2600" dirty="0"/>
              <a:t>organisation</a:t>
            </a:r>
          </a:p>
        </p:txBody>
      </p:sp>
      <p:grpSp>
        <p:nvGrpSpPr>
          <p:cNvPr id="5" name="Groupe 4">
            <a:extLst>
              <a:ext uri="{FF2B5EF4-FFF2-40B4-BE49-F238E27FC236}">
                <a16:creationId xmlns:a16="http://schemas.microsoft.com/office/drawing/2014/main" id="{0636B046-4083-414E-BB08-D0723A9055F8}"/>
              </a:ext>
            </a:extLst>
          </p:cNvPr>
          <p:cNvGrpSpPr/>
          <p:nvPr/>
        </p:nvGrpSpPr>
        <p:grpSpPr>
          <a:xfrm>
            <a:off x="7196244" y="5949280"/>
            <a:ext cx="1811540" cy="369332"/>
            <a:chOff x="6948158" y="5949280"/>
            <a:chExt cx="1811540" cy="369332"/>
          </a:xfrm>
        </p:grpSpPr>
        <p:sp>
          <p:nvSpPr>
            <p:cNvPr id="6" name="Rectangle : coins arrondis 5">
              <a:extLst>
                <a:ext uri="{FF2B5EF4-FFF2-40B4-BE49-F238E27FC236}">
                  <a16:creationId xmlns:a16="http://schemas.microsoft.com/office/drawing/2014/main" id="{BF2089C1-41B7-469C-9E30-A08206CD52EF}"/>
                </a:ext>
              </a:extLst>
            </p:cNvPr>
            <p:cNvSpPr/>
            <p:nvPr/>
          </p:nvSpPr>
          <p:spPr>
            <a:xfrm>
              <a:off x="7020272" y="5949280"/>
              <a:ext cx="1440160" cy="367952"/>
            </a:xfrm>
            <a:prstGeom prst="round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07E3553B-6ACB-415D-81C7-9B511373D9C3}"/>
                </a:ext>
              </a:extLst>
            </p:cNvPr>
            <p:cNvCxnSpPr/>
            <p:nvPr/>
          </p:nvCxnSpPr>
          <p:spPr>
            <a:xfrm>
              <a:off x="7308304" y="5949280"/>
              <a:ext cx="0" cy="3679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AC6F12A-8E0F-4C9A-9A71-AA0A820E507F}"/>
                </a:ext>
              </a:extLst>
            </p:cNvPr>
            <p:cNvSpPr txBox="1"/>
            <p:nvPr/>
          </p:nvSpPr>
          <p:spPr>
            <a:xfrm>
              <a:off x="6948158" y="5949280"/>
              <a:ext cx="402674" cy="369332"/>
            </a:xfrm>
            <a:prstGeom prst="rect">
              <a:avLst/>
            </a:prstGeom>
            <a:noFill/>
          </p:spPr>
          <p:txBody>
            <a:bodyPr wrap="none" rtlCol="0">
              <a:spAutoFit/>
            </a:bodyPr>
            <a:lstStyle/>
            <a:p>
              <a:r>
                <a:rPr lang="fr-FR" dirty="0">
                  <a:solidFill>
                    <a:schemeClr val="bg1"/>
                  </a:solidFill>
                  <a:sym typeface="Wingdings" panose="05000000000000000000" pitchFamily="2" charset="2"/>
                </a:rPr>
                <a:t></a:t>
              </a:r>
              <a:endParaRPr lang="fr-FR" dirty="0">
                <a:solidFill>
                  <a:schemeClr val="bg1"/>
                </a:solidFill>
              </a:endParaRPr>
            </a:p>
          </p:txBody>
        </p:sp>
        <p:sp>
          <p:nvSpPr>
            <p:cNvPr id="9" name="ZoneTexte 8">
              <a:extLst>
                <a:ext uri="{FF2B5EF4-FFF2-40B4-BE49-F238E27FC236}">
                  <a16:creationId xmlns:a16="http://schemas.microsoft.com/office/drawing/2014/main" id="{44EEF8FF-A3F4-499D-BF63-BDE47B613FCC}"/>
                </a:ext>
              </a:extLst>
            </p:cNvPr>
            <p:cNvSpPr txBox="1"/>
            <p:nvPr/>
          </p:nvSpPr>
          <p:spPr>
            <a:xfrm>
              <a:off x="7363733" y="5980580"/>
              <a:ext cx="1395965" cy="276999"/>
            </a:xfrm>
            <a:prstGeom prst="rect">
              <a:avLst/>
            </a:prstGeom>
            <a:noFill/>
          </p:spPr>
          <p:txBody>
            <a:bodyPr wrap="square">
              <a:spAutoFit/>
            </a:bodyPr>
            <a:lstStyle/>
            <a:p>
              <a:r>
                <a:rPr lang="fr-FR" sz="1200" b="1" u="sng" dirty="0">
                  <a:solidFill>
                    <a:schemeClr val="bg1"/>
                  </a:solidFill>
                  <a:hlinkClick r:id="rId2">
                    <a:extLst>
                      <a:ext uri="{A12FA001-AC4F-418D-AE19-62706E023703}">
                        <ahyp:hlinkClr xmlns:ahyp="http://schemas.microsoft.com/office/drawing/2018/hyperlinkcolor" val="tx"/>
                      </a:ext>
                    </a:extLst>
                  </a:hlinkClick>
                </a:rPr>
                <a:t>En savoir plus</a:t>
              </a:r>
              <a:endParaRPr lang="fr-FR" sz="1200" b="1" u="sng" dirty="0">
                <a:solidFill>
                  <a:schemeClr val="bg1"/>
                </a:solidFill>
              </a:endParaRPr>
            </a:p>
          </p:txBody>
        </p:sp>
      </p:grpSp>
      <p:pic>
        <p:nvPicPr>
          <p:cNvPr id="1026" name="Picture 2">
            <a:extLst>
              <a:ext uri="{FF2B5EF4-FFF2-40B4-BE49-F238E27FC236}">
                <a16:creationId xmlns:a16="http://schemas.microsoft.com/office/drawing/2014/main" id="{D291A146-3981-4B51-AC23-7FF8675F4C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07" y="2852936"/>
            <a:ext cx="5616622" cy="374538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F3513CF8-7E74-444B-A2C3-9D2C3E6BD7C0}"/>
              </a:ext>
            </a:extLst>
          </p:cNvPr>
          <p:cNvSpPr txBox="1"/>
          <p:nvPr/>
        </p:nvSpPr>
        <p:spPr>
          <a:xfrm>
            <a:off x="420966" y="1916832"/>
            <a:ext cx="8252208" cy="1200329"/>
          </a:xfrm>
          <a:prstGeom prst="rect">
            <a:avLst/>
          </a:prstGeom>
          <a:noFill/>
        </p:spPr>
        <p:txBody>
          <a:bodyPr wrap="square">
            <a:spAutoFit/>
          </a:bodyPr>
          <a:lstStyle/>
          <a:p>
            <a:pPr algn="just"/>
            <a:r>
              <a:rPr lang="fr-FR" dirty="0"/>
              <a:t>Le groupe Action Logement est organisé autour de six entités principales, chacune spécialisée dans un domaine d’activité de l’habitat. Une complémentarité d’expertises qui permet au Groupe de proposer une offre unique en France, pour répondre à la problématique du lien emploi-logement.</a:t>
            </a:r>
          </a:p>
        </p:txBody>
      </p:sp>
      <p:sp>
        <p:nvSpPr>
          <p:cNvPr id="13" name="ZoneTexte 12">
            <a:extLst>
              <a:ext uri="{FF2B5EF4-FFF2-40B4-BE49-F238E27FC236}">
                <a16:creationId xmlns:a16="http://schemas.microsoft.com/office/drawing/2014/main" id="{CD067833-87FF-46A5-9046-462284764503}"/>
              </a:ext>
            </a:extLst>
          </p:cNvPr>
          <p:cNvSpPr txBox="1"/>
          <p:nvPr/>
        </p:nvSpPr>
        <p:spPr>
          <a:xfrm>
            <a:off x="749911" y="1531850"/>
            <a:ext cx="7644177" cy="369332"/>
          </a:xfrm>
          <a:prstGeom prst="rect">
            <a:avLst/>
          </a:prstGeom>
          <a:noFill/>
        </p:spPr>
        <p:txBody>
          <a:bodyPr wrap="square">
            <a:spAutoFit/>
          </a:bodyPr>
          <a:lstStyle/>
          <a:p>
            <a:pPr algn="ctr"/>
            <a:r>
              <a:rPr lang="fr-FR" b="1" i="0" dirty="0">
                <a:solidFill>
                  <a:srgbClr val="E41D4B"/>
                </a:solidFill>
                <a:effectLst/>
                <a:latin typeface="Proxima Nova"/>
              </a:rPr>
              <a:t>UNE COMPLÉMENTARITÉ D’EXPERTISES</a:t>
            </a:r>
            <a:endParaRPr lang="fr-FR" dirty="0"/>
          </a:p>
        </p:txBody>
      </p:sp>
    </p:spTree>
    <p:extLst>
      <p:ext uri="{BB962C8B-B14F-4D97-AF65-F5344CB8AC3E}">
        <p14:creationId xmlns:p14="http://schemas.microsoft.com/office/powerpoint/2010/main" val="119072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37387" y="741363"/>
            <a:ext cx="8021575" cy="538825"/>
          </a:xfrm>
        </p:spPr>
        <p:txBody>
          <a:bodyPr>
            <a:normAutofit/>
          </a:bodyPr>
          <a:lstStyle/>
          <a:p>
            <a:r>
              <a:rPr lang="fr-FR" dirty="0">
                <a:solidFill>
                  <a:srgbClr val="E0004D"/>
                </a:solidFill>
              </a:rPr>
              <a:t>_</a:t>
            </a:r>
            <a:r>
              <a:rPr lang="fr-FR" sz="2600" dirty="0"/>
              <a:t>organisation</a:t>
            </a:r>
          </a:p>
        </p:txBody>
      </p:sp>
      <p:sp>
        <p:nvSpPr>
          <p:cNvPr id="25" name="ZoneTexte 24">
            <a:extLst>
              <a:ext uri="{FF2B5EF4-FFF2-40B4-BE49-F238E27FC236}">
                <a16:creationId xmlns:a16="http://schemas.microsoft.com/office/drawing/2014/main" id="{6E68D97B-5091-4781-B105-1DC321050D32}"/>
              </a:ext>
            </a:extLst>
          </p:cNvPr>
          <p:cNvSpPr txBox="1"/>
          <p:nvPr/>
        </p:nvSpPr>
        <p:spPr>
          <a:xfrm>
            <a:off x="611566" y="2396381"/>
            <a:ext cx="4407387" cy="1646605"/>
          </a:xfrm>
          <a:prstGeom prst="rect">
            <a:avLst/>
          </a:prstGeom>
          <a:noFill/>
          <a:ln w="28575">
            <a:solidFill>
              <a:srgbClr val="003F7A"/>
            </a:solidFill>
          </a:ln>
        </p:spPr>
        <p:txBody>
          <a:bodyPr wrap="square" rtlCol="0">
            <a:spAutoFit/>
          </a:bodyPr>
          <a:lstStyle/>
          <a:p>
            <a:pPr marL="171450" indent="-171450" algn="just">
              <a:buBlip>
                <a:blip r:embed="rId2"/>
              </a:buBlip>
            </a:pPr>
            <a:r>
              <a:rPr lang="fr-FR" sz="1500" b="1" dirty="0"/>
              <a:t>12 Comités régionaux en métropole et 5 Comités territoriaux dans les départements et régions ultra-marins</a:t>
            </a:r>
            <a:r>
              <a:rPr lang="fr-FR" sz="1500" dirty="0"/>
              <a:t>.</a:t>
            </a:r>
            <a:r>
              <a:rPr lang="fr-FR" sz="1500" b="1" dirty="0"/>
              <a:t> </a:t>
            </a:r>
            <a:r>
              <a:rPr lang="fr-FR" sz="1400" dirty="0"/>
              <a:t>La mission de ces instances paritaires est d’identifier avec les acteurs du logement, les besoins spécifiques des territoires pour proposer une offre nouvelle et adaptée en constructions, rénovations et services.</a:t>
            </a:r>
            <a:endParaRPr lang="fr-FR" sz="1400" dirty="0">
              <a:solidFill>
                <a:srgbClr val="FF0000"/>
              </a:solidFill>
            </a:endParaRPr>
          </a:p>
        </p:txBody>
      </p:sp>
      <p:sp>
        <p:nvSpPr>
          <p:cNvPr id="26" name="ZoneTexte 25">
            <a:extLst>
              <a:ext uri="{FF2B5EF4-FFF2-40B4-BE49-F238E27FC236}">
                <a16:creationId xmlns:a16="http://schemas.microsoft.com/office/drawing/2014/main" id="{223E7065-5B67-4422-ABA3-E945EEFFE67E}"/>
              </a:ext>
            </a:extLst>
          </p:cNvPr>
          <p:cNvSpPr txBox="1"/>
          <p:nvPr/>
        </p:nvSpPr>
        <p:spPr>
          <a:xfrm>
            <a:off x="611566" y="4105811"/>
            <a:ext cx="4407387" cy="754053"/>
          </a:xfrm>
          <a:prstGeom prst="rect">
            <a:avLst/>
          </a:prstGeom>
          <a:noFill/>
          <a:ln w="28575">
            <a:solidFill>
              <a:srgbClr val="E0004D"/>
            </a:solidFill>
          </a:ln>
        </p:spPr>
        <p:txBody>
          <a:bodyPr wrap="square" rtlCol="0">
            <a:spAutoFit/>
          </a:bodyPr>
          <a:lstStyle/>
          <a:p>
            <a:pPr marL="171450" indent="-171450" algn="just">
              <a:buBlip>
                <a:blip r:embed="rId3"/>
              </a:buBlip>
            </a:pPr>
            <a:r>
              <a:rPr lang="fr-FR" sz="1500" b="1" dirty="0"/>
              <a:t>13 Délégations régionales </a:t>
            </a:r>
            <a:r>
              <a:rPr lang="fr-FR" sz="1400" dirty="0"/>
              <a:t>qui assurent la mise en œuvre opérationnelle de nos actions auprès des entreprises et des salariés.</a:t>
            </a:r>
          </a:p>
        </p:txBody>
      </p:sp>
      <p:sp>
        <p:nvSpPr>
          <p:cNvPr id="27" name="ZoneTexte 26">
            <a:extLst>
              <a:ext uri="{FF2B5EF4-FFF2-40B4-BE49-F238E27FC236}">
                <a16:creationId xmlns:a16="http://schemas.microsoft.com/office/drawing/2014/main" id="{7FC38835-DE3A-448F-A696-A8ED5F8C1AD0}"/>
              </a:ext>
            </a:extLst>
          </p:cNvPr>
          <p:cNvSpPr txBox="1"/>
          <p:nvPr/>
        </p:nvSpPr>
        <p:spPr>
          <a:xfrm>
            <a:off x="611566" y="4935721"/>
            <a:ext cx="4392482" cy="538609"/>
          </a:xfrm>
          <a:prstGeom prst="rect">
            <a:avLst/>
          </a:prstGeom>
          <a:noFill/>
          <a:ln w="28575">
            <a:solidFill>
              <a:srgbClr val="FBBD0B"/>
            </a:solidFill>
          </a:ln>
        </p:spPr>
        <p:txBody>
          <a:bodyPr wrap="square" rtlCol="0">
            <a:spAutoFit/>
          </a:bodyPr>
          <a:lstStyle/>
          <a:p>
            <a:pPr marL="171450" indent="-171450" algn="just">
              <a:buBlip>
                <a:blip r:embed="rId4"/>
              </a:buBlip>
            </a:pPr>
            <a:r>
              <a:rPr lang="fr-FR" sz="1500" b="1" dirty="0"/>
              <a:t>51 filiales immobilières, </a:t>
            </a:r>
            <a:r>
              <a:rPr lang="fr-FR" sz="1400"/>
              <a:t>dont 46 </a:t>
            </a:r>
            <a:r>
              <a:rPr lang="fr-FR" sz="1400" dirty="0"/>
              <a:t>Entreprises Sociales pour l’Habitat et 5 filiales de logement intermédiaire.</a:t>
            </a:r>
          </a:p>
        </p:txBody>
      </p:sp>
      <p:grpSp>
        <p:nvGrpSpPr>
          <p:cNvPr id="12" name="Groupe 11">
            <a:extLst>
              <a:ext uri="{FF2B5EF4-FFF2-40B4-BE49-F238E27FC236}">
                <a16:creationId xmlns:a16="http://schemas.microsoft.com/office/drawing/2014/main" id="{5B725EE0-6949-4150-B346-62AB8F399F3D}"/>
              </a:ext>
            </a:extLst>
          </p:cNvPr>
          <p:cNvGrpSpPr/>
          <p:nvPr/>
        </p:nvGrpSpPr>
        <p:grpSpPr>
          <a:xfrm>
            <a:off x="7196244" y="5949280"/>
            <a:ext cx="1811540" cy="369332"/>
            <a:chOff x="6948158" y="5949280"/>
            <a:chExt cx="1811540" cy="369332"/>
          </a:xfrm>
        </p:grpSpPr>
        <p:sp>
          <p:nvSpPr>
            <p:cNvPr id="13" name="Rectangle : coins arrondis 12">
              <a:extLst>
                <a:ext uri="{FF2B5EF4-FFF2-40B4-BE49-F238E27FC236}">
                  <a16:creationId xmlns:a16="http://schemas.microsoft.com/office/drawing/2014/main" id="{CFA9D4A9-F57E-401D-981A-CC21C048F358}"/>
                </a:ext>
              </a:extLst>
            </p:cNvPr>
            <p:cNvSpPr/>
            <p:nvPr/>
          </p:nvSpPr>
          <p:spPr>
            <a:xfrm>
              <a:off x="7020272" y="5949280"/>
              <a:ext cx="1440160" cy="367952"/>
            </a:xfrm>
            <a:prstGeom prst="round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828A377C-87F7-4EC0-A2F1-09EAD7E8A27D}"/>
                </a:ext>
              </a:extLst>
            </p:cNvPr>
            <p:cNvCxnSpPr/>
            <p:nvPr/>
          </p:nvCxnSpPr>
          <p:spPr>
            <a:xfrm>
              <a:off x="7308304" y="5949280"/>
              <a:ext cx="0" cy="3679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8DAB02BB-A045-4007-8A1D-C538DA67AFD4}"/>
                </a:ext>
              </a:extLst>
            </p:cNvPr>
            <p:cNvSpPr txBox="1"/>
            <p:nvPr/>
          </p:nvSpPr>
          <p:spPr>
            <a:xfrm>
              <a:off x="6948158" y="5949280"/>
              <a:ext cx="402674" cy="369332"/>
            </a:xfrm>
            <a:prstGeom prst="rect">
              <a:avLst/>
            </a:prstGeom>
            <a:noFill/>
          </p:spPr>
          <p:txBody>
            <a:bodyPr wrap="none" rtlCol="0">
              <a:spAutoFit/>
            </a:bodyPr>
            <a:lstStyle/>
            <a:p>
              <a:r>
                <a:rPr lang="fr-FR" dirty="0">
                  <a:solidFill>
                    <a:schemeClr val="bg1"/>
                  </a:solidFill>
                  <a:sym typeface="Wingdings" panose="05000000000000000000" pitchFamily="2" charset="2"/>
                </a:rPr>
                <a:t></a:t>
              </a:r>
              <a:endParaRPr lang="fr-FR" dirty="0">
                <a:solidFill>
                  <a:schemeClr val="bg1"/>
                </a:solidFill>
              </a:endParaRPr>
            </a:p>
          </p:txBody>
        </p:sp>
        <p:sp>
          <p:nvSpPr>
            <p:cNvPr id="16" name="ZoneTexte 15">
              <a:extLst>
                <a:ext uri="{FF2B5EF4-FFF2-40B4-BE49-F238E27FC236}">
                  <a16:creationId xmlns:a16="http://schemas.microsoft.com/office/drawing/2014/main" id="{34ABB7ED-C2AE-455C-88B3-4080C2D61757}"/>
                </a:ext>
              </a:extLst>
            </p:cNvPr>
            <p:cNvSpPr txBox="1"/>
            <p:nvPr/>
          </p:nvSpPr>
          <p:spPr>
            <a:xfrm>
              <a:off x="7363733" y="5980580"/>
              <a:ext cx="1395965" cy="276999"/>
            </a:xfrm>
            <a:prstGeom prst="rect">
              <a:avLst/>
            </a:prstGeom>
            <a:noFill/>
          </p:spPr>
          <p:txBody>
            <a:bodyPr wrap="square">
              <a:spAutoFit/>
            </a:bodyPr>
            <a:lstStyle/>
            <a:p>
              <a:r>
                <a:rPr lang="fr-FR" sz="1200" b="1" u="sng" dirty="0">
                  <a:solidFill>
                    <a:schemeClr val="bg1"/>
                  </a:solidFill>
                  <a:hlinkClick r:id="rId5">
                    <a:extLst>
                      <a:ext uri="{A12FA001-AC4F-418D-AE19-62706E023703}">
                        <ahyp:hlinkClr xmlns:ahyp="http://schemas.microsoft.com/office/drawing/2018/hyperlinkcolor" val="tx"/>
                      </a:ext>
                    </a:extLst>
                  </a:hlinkClick>
                </a:rPr>
                <a:t>En savoir plus</a:t>
              </a:r>
              <a:endParaRPr lang="fr-FR" sz="1200" b="1" u="sng" dirty="0">
                <a:solidFill>
                  <a:schemeClr val="bg1"/>
                </a:solidFill>
              </a:endParaRPr>
            </a:p>
          </p:txBody>
        </p:sp>
      </p:grpSp>
      <p:sp>
        <p:nvSpPr>
          <p:cNvPr id="17" name="ZoneTexte 16">
            <a:extLst>
              <a:ext uri="{FF2B5EF4-FFF2-40B4-BE49-F238E27FC236}">
                <a16:creationId xmlns:a16="http://schemas.microsoft.com/office/drawing/2014/main" id="{0B6FB4FC-8B50-4693-B540-111C02393666}"/>
              </a:ext>
            </a:extLst>
          </p:cNvPr>
          <p:cNvSpPr txBox="1"/>
          <p:nvPr/>
        </p:nvSpPr>
        <p:spPr>
          <a:xfrm>
            <a:off x="749911" y="1692343"/>
            <a:ext cx="7644177" cy="369332"/>
          </a:xfrm>
          <a:prstGeom prst="rect">
            <a:avLst/>
          </a:prstGeom>
          <a:noFill/>
        </p:spPr>
        <p:txBody>
          <a:bodyPr wrap="square">
            <a:spAutoFit/>
          </a:bodyPr>
          <a:lstStyle/>
          <a:p>
            <a:pPr algn="ctr"/>
            <a:r>
              <a:rPr lang="fr-FR" b="1" i="0" dirty="0">
                <a:solidFill>
                  <a:srgbClr val="E41D4B"/>
                </a:solidFill>
                <a:effectLst/>
                <a:latin typeface="Proxima Nova"/>
              </a:rPr>
              <a:t>UNE ORGANISATION AU PLUS PRÈS DES TERRITOIRES</a:t>
            </a:r>
            <a:endParaRPr lang="fr-FR" dirty="0"/>
          </a:p>
        </p:txBody>
      </p:sp>
      <p:pic>
        <p:nvPicPr>
          <p:cNvPr id="6" name="Image 5">
            <a:extLst>
              <a:ext uri="{FF2B5EF4-FFF2-40B4-BE49-F238E27FC236}">
                <a16:creationId xmlns:a16="http://schemas.microsoft.com/office/drawing/2014/main" id="{08DC40D8-AFB9-4E93-984A-49EC2EF1F95B}"/>
              </a:ext>
            </a:extLst>
          </p:cNvPr>
          <p:cNvPicPr>
            <a:picLocks noChangeAspect="1"/>
          </p:cNvPicPr>
          <p:nvPr/>
        </p:nvPicPr>
        <p:blipFill>
          <a:blip r:embed="rId6"/>
          <a:stretch>
            <a:fillRect/>
          </a:stretch>
        </p:blipFill>
        <p:spPr>
          <a:xfrm>
            <a:off x="5135008" y="2396381"/>
            <a:ext cx="3562847" cy="308653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1939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37387" y="741363"/>
            <a:ext cx="8021575" cy="538825"/>
          </a:xfrm>
        </p:spPr>
        <p:txBody>
          <a:bodyPr>
            <a:normAutofit/>
          </a:bodyPr>
          <a:lstStyle/>
          <a:p>
            <a:r>
              <a:rPr lang="fr-FR" dirty="0">
                <a:solidFill>
                  <a:srgbClr val="E0004D"/>
                </a:solidFill>
              </a:rPr>
              <a:t>_</a:t>
            </a:r>
            <a:r>
              <a:rPr lang="fr-FR" sz="2600" dirty="0"/>
              <a:t>CHIFFRES-Clés 2020</a:t>
            </a:r>
          </a:p>
        </p:txBody>
      </p:sp>
      <p:pic>
        <p:nvPicPr>
          <p:cNvPr id="11" name="Image 10">
            <a:hlinkClick r:id="rId2"/>
            <a:extLst>
              <a:ext uri="{FF2B5EF4-FFF2-40B4-BE49-F238E27FC236}">
                <a16:creationId xmlns:a16="http://schemas.microsoft.com/office/drawing/2014/main" id="{8BF5A6B0-C73F-400C-BC16-9FC12D7CCAE8}"/>
              </a:ext>
            </a:extLst>
          </p:cNvPr>
          <p:cNvPicPr>
            <a:picLocks noChangeAspect="1"/>
          </p:cNvPicPr>
          <p:nvPr/>
        </p:nvPicPr>
        <p:blipFill>
          <a:blip r:embed="rId3"/>
          <a:stretch>
            <a:fillRect/>
          </a:stretch>
        </p:blipFill>
        <p:spPr>
          <a:xfrm>
            <a:off x="1691680" y="2492896"/>
            <a:ext cx="5544616" cy="3123160"/>
          </a:xfrm>
          <a:prstGeom prst="rect">
            <a:avLst/>
          </a:prstGeom>
          <a:effectLst>
            <a:outerShdw blurRad="50800" dist="38100" dir="2700000" algn="tl" rotWithShape="0">
              <a:prstClr val="black">
                <a:alpha val="40000"/>
              </a:prstClr>
            </a:outerShdw>
          </a:effectLst>
        </p:spPr>
      </p:pic>
      <p:pic>
        <p:nvPicPr>
          <p:cNvPr id="17" name="Image 16">
            <a:hlinkClick r:id="rId2"/>
            <a:extLst>
              <a:ext uri="{FF2B5EF4-FFF2-40B4-BE49-F238E27FC236}">
                <a16:creationId xmlns:a16="http://schemas.microsoft.com/office/drawing/2014/main" id="{C06DA6BC-A9D0-4F89-9BD0-3D7252BF5586}"/>
              </a:ext>
            </a:extLst>
          </p:cNvPr>
          <p:cNvPicPr>
            <a:picLocks noChangeAspect="1"/>
          </p:cNvPicPr>
          <p:nvPr/>
        </p:nvPicPr>
        <p:blipFill>
          <a:blip r:embed="rId4"/>
          <a:stretch>
            <a:fillRect/>
          </a:stretch>
        </p:blipFill>
        <p:spPr>
          <a:xfrm>
            <a:off x="3995936" y="1700808"/>
            <a:ext cx="777057" cy="540185"/>
          </a:xfrm>
          <a:prstGeom prst="rect">
            <a:avLst/>
          </a:prstGeom>
        </p:spPr>
      </p:pic>
    </p:spTree>
    <p:extLst>
      <p:ext uri="{BB962C8B-B14F-4D97-AF65-F5344CB8AC3E}">
        <p14:creationId xmlns:p14="http://schemas.microsoft.com/office/powerpoint/2010/main" val="43487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4"/>
          <p:cNvSpPr>
            <a:spLocks noGrp="1"/>
          </p:cNvSpPr>
          <p:nvPr>
            <p:ph type="body" sz="quarter" idx="11"/>
          </p:nvPr>
        </p:nvSpPr>
        <p:spPr>
          <a:xfrm>
            <a:off x="643813" y="741879"/>
            <a:ext cx="6775800" cy="538825"/>
          </a:xfrm>
        </p:spPr>
        <p:txBody>
          <a:bodyPr/>
          <a:lstStyle/>
          <a:p>
            <a:r>
              <a:rPr lang="fr-FR" dirty="0">
                <a:solidFill>
                  <a:srgbClr val="E0004D"/>
                </a:solidFill>
              </a:rPr>
              <a:t>_</a:t>
            </a:r>
            <a:r>
              <a:rPr lang="fr-FR" sz="2600" dirty="0"/>
              <a:t>pour votre entreprise</a:t>
            </a:r>
          </a:p>
        </p:txBody>
      </p:sp>
      <p:sp>
        <p:nvSpPr>
          <p:cNvPr id="14" name="Ellipse 13"/>
          <p:cNvSpPr/>
          <p:nvPr/>
        </p:nvSpPr>
        <p:spPr>
          <a:xfrm>
            <a:off x="3894008" y="1718154"/>
            <a:ext cx="2304000" cy="23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cap="all" dirty="0">
                <a:solidFill>
                  <a:srgbClr val="E0004D"/>
                </a:solidFill>
              </a:rPr>
              <a:t>Valoriser</a:t>
            </a:r>
          </a:p>
          <a:p>
            <a:pPr algn="ctr"/>
            <a:r>
              <a:rPr lang="fr-FR" sz="1200" b="1" cap="all" dirty="0">
                <a:solidFill>
                  <a:srgbClr val="E0004D"/>
                </a:solidFill>
              </a:rPr>
              <a:t>votre politique </a:t>
            </a:r>
            <a:r>
              <a:rPr lang="fr-FR" sz="1200" b="1" cap="all" dirty="0" err="1">
                <a:solidFill>
                  <a:srgbClr val="E0004D"/>
                </a:solidFill>
              </a:rPr>
              <a:t>rh</a:t>
            </a:r>
            <a:endParaRPr lang="fr-FR" sz="1200" b="1" cap="all" dirty="0">
              <a:solidFill>
                <a:srgbClr val="E0004D"/>
              </a:solidFill>
            </a:endParaRPr>
          </a:p>
          <a:p>
            <a:pPr algn="ctr"/>
            <a:r>
              <a:rPr lang="fr-FR" sz="1200" cap="all" dirty="0">
                <a:solidFill>
                  <a:srgbClr val="E0004D"/>
                </a:solidFill>
              </a:rPr>
              <a:t>et développer </a:t>
            </a:r>
          </a:p>
          <a:p>
            <a:pPr algn="ctr"/>
            <a:r>
              <a:rPr lang="fr-FR" sz="1200" cap="all" dirty="0">
                <a:solidFill>
                  <a:srgbClr val="E0004D"/>
                </a:solidFill>
              </a:rPr>
              <a:t>la fidélité </a:t>
            </a:r>
          </a:p>
          <a:p>
            <a:pPr algn="ctr"/>
            <a:r>
              <a:rPr lang="fr-FR" sz="1200" cap="all" dirty="0">
                <a:solidFill>
                  <a:srgbClr val="E0004D"/>
                </a:solidFill>
              </a:rPr>
              <a:t>de vos salariés</a:t>
            </a:r>
            <a:endParaRPr lang="fr-FR" sz="1200" dirty="0">
              <a:solidFill>
                <a:srgbClr val="E0004D"/>
              </a:solidFill>
            </a:endParaRPr>
          </a:p>
        </p:txBody>
      </p:sp>
      <p:sp>
        <p:nvSpPr>
          <p:cNvPr id="15" name="Ellipse 14"/>
          <p:cNvSpPr/>
          <p:nvPr/>
        </p:nvSpPr>
        <p:spPr>
          <a:xfrm>
            <a:off x="6378064" y="1936827"/>
            <a:ext cx="2462434" cy="23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cap="all" dirty="0">
                <a:solidFill>
                  <a:srgbClr val="E0004D"/>
                </a:solidFill>
              </a:rPr>
              <a:t>Accompagner</a:t>
            </a:r>
          </a:p>
          <a:p>
            <a:pPr algn="ctr"/>
            <a:r>
              <a:rPr lang="fr-FR" sz="1200" b="1" cap="all" dirty="0">
                <a:solidFill>
                  <a:srgbClr val="E0004D"/>
                </a:solidFill>
              </a:rPr>
              <a:t>Votre développement </a:t>
            </a:r>
            <a:r>
              <a:rPr lang="fr-FR" sz="1200" cap="all" dirty="0">
                <a:solidFill>
                  <a:srgbClr val="E0004D"/>
                </a:solidFill>
              </a:rPr>
              <a:t>(déménagement, nouveaux sites)</a:t>
            </a:r>
            <a:endParaRPr lang="fr-FR" sz="1200" dirty="0">
              <a:solidFill>
                <a:srgbClr val="E0004D"/>
              </a:solidFill>
            </a:endParaRPr>
          </a:p>
        </p:txBody>
      </p:sp>
      <p:sp>
        <p:nvSpPr>
          <p:cNvPr id="16" name="Ellipse 15"/>
          <p:cNvSpPr/>
          <p:nvPr/>
        </p:nvSpPr>
        <p:spPr>
          <a:xfrm>
            <a:off x="4760018" y="2977690"/>
            <a:ext cx="2304000" cy="23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cap="all" dirty="0">
                <a:solidFill>
                  <a:srgbClr val="E0004D"/>
                </a:solidFill>
              </a:rPr>
              <a:t>Accompagner </a:t>
            </a:r>
            <a:r>
              <a:rPr lang="fr-FR" sz="1200" b="1" cap="all" dirty="0">
                <a:solidFill>
                  <a:srgbClr val="E0004D"/>
                </a:solidFill>
              </a:rPr>
              <a:t>l’évolution professionnelle</a:t>
            </a:r>
          </a:p>
          <a:p>
            <a:pPr algn="ctr"/>
            <a:r>
              <a:rPr lang="fr-FR" sz="1200" cap="all" dirty="0">
                <a:solidFill>
                  <a:srgbClr val="E0004D"/>
                </a:solidFill>
              </a:rPr>
              <a:t>des salariés</a:t>
            </a:r>
            <a:endParaRPr lang="fr-FR" sz="1200" dirty="0">
              <a:solidFill>
                <a:srgbClr val="E0004D"/>
              </a:solidFill>
            </a:endParaRPr>
          </a:p>
        </p:txBody>
      </p:sp>
      <p:sp>
        <p:nvSpPr>
          <p:cNvPr id="17" name="Ellipse 16"/>
          <p:cNvSpPr/>
          <p:nvPr/>
        </p:nvSpPr>
        <p:spPr>
          <a:xfrm>
            <a:off x="6660488" y="3515812"/>
            <a:ext cx="2304000" cy="23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cap="all" dirty="0">
                <a:solidFill>
                  <a:srgbClr val="E0004D"/>
                </a:solidFill>
              </a:rPr>
              <a:t>Faciliter </a:t>
            </a:r>
            <a:r>
              <a:rPr lang="fr-FR" sz="1200" b="1" cap="all" dirty="0">
                <a:solidFill>
                  <a:srgbClr val="E0004D"/>
                </a:solidFill>
              </a:rPr>
              <a:t>l’installation et l’intégration </a:t>
            </a:r>
            <a:r>
              <a:rPr lang="fr-FR" sz="1200" cap="all" dirty="0">
                <a:solidFill>
                  <a:srgbClr val="E0004D"/>
                </a:solidFill>
              </a:rPr>
              <a:t>des salariés recrutés ou mutés.</a:t>
            </a:r>
            <a:endParaRPr lang="fr-FR" sz="1200" dirty="0">
              <a:solidFill>
                <a:srgbClr val="E0004D"/>
              </a:solidFill>
            </a:endParaRPr>
          </a:p>
        </p:txBody>
      </p:sp>
      <p:sp>
        <p:nvSpPr>
          <p:cNvPr id="18" name="Ellipse 17"/>
          <p:cNvSpPr/>
          <p:nvPr/>
        </p:nvSpPr>
        <p:spPr>
          <a:xfrm>
            <a:off x="3707904" y="4202348"/>
            <a:ext cx="2490104" cy="23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cap="all" dirty="0">
                <a:solidFill>
                  <a:srgbClr val="E0004D"/>
                </a:solidFill>
              </a:rPr>
              <a:t>Soutenir</a:t>
            </a:r>
          </a:p>
          <a:p>
            <a:pPr algn="ctr"/>
            <a:r>
              <a:rPr lang="fr-FR" sz="1200" b="1" cap="all" dirty="0">
                <a:solidFill>
                  <a:srgbClr val="E0004D"/>
                </a:solidFill>
              </a:rPr>
              <a:t>vos recrutements </a:t>
            </a:r>
            <a:r>
              <a:rPr lang="fr-FR" sz="1200" cap="all" dirty="0">
                <a:solidFill>
                  <a:srgbClr val="E0004D"/>
                </a:solidFill>
              </a:rPr>
              <a:t>(alternants, intérimaires,</a:t>
            </a:r>
          </a:p>
          <a:p>
            <a:pPr algn="ctr"/>
            <a:r>
              <a:rPr lang="fr-FR" sz="1200" cap="all" dirty="0">
                <a:solidFill>
                  <a:srgbClr val="E0004D"/>
                </a:solidFill>
              </a:rPr>
              <a:t>cdd, cdi)</a:t>
            </a:r>
            <a:endParaRPr lang="fr-FR" sz="1200" dirty="0">
              <a:solidFill>
                <a:srgbClr val="E0004D"/>
              </a:solidFill>
            </a:endParaRPr>
          </a:p>
        </p:txBody>
      </p:sp>
      <p:sp>
        <p:nvSpPr>
          <p:cNvPr id="19" name="Ellipse 18"/>
          <p:cNvSpPr>
            <a:spLocks noChangeAspect="1"/>
          </p:cNvSpPr>
          <p:nvPr/>
        </p:nvSpPr>
        <p:spPr>
          <a:xfrm>
            <a:off x="6378064" y="4672132"/>
            <a:ext cx="2160000" cy="21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cap="all" dirty="0">
                <a:solidFill>
                  <a:srgbClr val="E0004D"/>
                </a:solidFill>
              </a:rPr>
              <a:t>Contribuer à </a:t>
            </a:r>
          </a:p>
          <a:p>
            <a:pPr algn="ctr"/>
            <a:r>
              <a:rPr lang="fr-FR" sz="1200" b="1" cap="all" dirty="0">
                <a:solidFill>
                  <a:srgbClr val="E0004D"/>
                </a:solidFill>
              </a:rPr>
              <a:t>votre démarche </a:t>
            </a:r>
            <a:r>
              <a:rPr lang="fr-FR" sz="1200" b="1" cap="all" dirty="0" err="1">
                <a:solidFill>
                  <a:srgbClr val="E0004D"/>
                </a:solidFill>
              </a:rPr>
              <a:t>rse</a:t>
            </a:r>
            <a:endParaRPr lang="fr-FR" sz="1200" b="1" dirty="0">
              <a:solidFill>
                <a:srgbClr val="E0004D"/>
              </a:solidFill>
            </a:endParaRPr>
          </a:p>
        </p:txBody>
      </p:sp>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66" y="2598876"/>
            <a:ext cx="3579355" cy="3005167"/>
          </a:xfrm>
          <a:prstGeom prst="rect">
            <a:avLst/>
          </a:prstGeom>
        </p:spPr>
      </p:pic>
      <p:sp>
        <p:nvSpPr>
          <p:cNvPr id="24" name="ZoneTexte 23">
            <a:extLst>
              <a:ext uri="{FF2B5EF4-FFF2-40B4-BE49-F238E27FC236}">
                <a16:creationId xmlns:a16="http://schemas.microsoft.com/office/drawing/2014/main" id="{4DCFC32A-6876-442A-855C-8F43689F4EC1}"/>
              </a:ext>
            </a:extLst>
          </p:cNvPr>
          <p:cNvSpPr txBox="1"/>
          <p:nvPr/>
        </p:nvSpPr>
        <p:spPr>
          <a:xfrm>
            <a:off x="907339" y="1443684"/>
            <a:ext cx="7650735" cy="646331"/>
          </a:xfrm>
          <a:prstGeom prst="rect">
            <a:avLst/>
          </a:prstGeom>
          <a:solidFill>
            <a:srgbClr val="E0004D"/>
          </a:solidFill>
        </p:spPr>
        <p:txBody>
          <a:bodyPr wrap="square" rtlCol="0">
            <a:spAutoFit/>
          </a:bodyPr>
          <a:lstStyle/>
          <a:p>
            <a:pPr algn="ctr"/>
            <a:r>
              <a:rPr lang="fr-FR" b="1" dirty="0">
                <a:solidFill>
                  <a:schemeClr val="bg1"/>
                </a:solidFill>
              </a:rPr>
              <a:t>Au service du lien Emploi-Logement, Action Logement est partenaire</a:t>
            </a:r>
            <a:br>
              <a:rPr lang="fr-FR" b="1" dirty="0">
                <a:solidFill>
                  <a:schemeClr val="bg1"/>
                </a:solidFill>
              </a:rPr>
            </a:br>
            <a:r>
              <a:rPr lang="fr-FR" b="1" dirty="0">
                <a:solidFill>
                  <a:schemeClr val="bg1"/>
                </a:solidFill>
              </a:rPr>
              <a:t>de votre politique d’entreprise et répond à vos projets et besoins.</a:t>
            </a:r>
          </a:p>
        </p:txBody>
      </p:sp>
    </p:spTree>
    <p:extLst>
      <p:ext uri="{BB962C8B-B14F-4D97-AF65-F5344CB8AC3E}">
        <p14:creationId xmlns:p14="http://schemas.microsoft.com/office/powerpoint/2010/main" val="253731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1D92AE5C-7E26-4A30-AB56-CD973C8DE096}"/>
              </a:ext>
            </a:extLst>
          </p:cNvPr>
          <p:cNvSpPr txBox="1"/>
          <p:nvPr/>
        </p:nvSpPr>
        <p:spPr>
          <a:xfrm>
            <a:off x="395536" y="1730653"/>
            <a:ext cx="2700000" cy="936000"/>
          </a:xfrm>
          <a:prstGeom prst="rect">
            <a:avLst/>
          </a:prstGeom>
          <a:solidFill>
            <a:srgbClr val="E0004D"/>
          </a:solidFill>
          <a:ln>
            <a:noFill/>
          </a:ln>
        </p:spPr>
        <p:txBody>
          <a:bodyPr wrap="square" rtlCol="0">
            <a:spAutoFit/>
          </a:bodyPr>
          <a:lstStyle/>
          <a:p>
            <a:endParaRPr lang="fr-FR"/>
          </a:p>
        </p:txBody>
      </p:sp>
      <p:sp>
        <p:nvSpPr>
          <p:cNvPr id="2" name="ZoneTexte 1">
            <a:extLst>
              <a:ext uri="{FF2B5EF4-FFF2-40B4-BE49-F238E27FC236}">
                <a16:creationId xmlns:a16="http://schemas.microsoft.com/office/drawing/2014/main" id="{E3B9DC65-B5B7-4771-B00E-300DC0CD1BBE}"/>
              </a:ext>
            </a:extLst>
          </p:cNvPr>
          <p:cNvSpPr txBox="1"/>
          <p:nvPr/>
        </p:nvSpPr>
        <p:spPr>
          <a:xfrm>
            <a:off x="469424" y="3272204"/>
            <a:ext cx="2520278" cy="2554545"/>
          </a:xfrm>
          <a:prstGeom prst="rect">
            <a:avLst/>
          </a:prstGeom>
          <a:noFill/>
        </p:spPr>
        <p:txBody>
          <a:bodyPr wrap="square" rtlCol="0">
            <a:spAutoFit/>
          </a:bodyPr>
          <a:lstStyle/>
          <a:p>
            <a:pPr marL="285750" lvl="0" indent="-285750">
              <a:spcAft>
                <a:spcPts val="1200"/>
              </a:spcAft>
              <a:buBlip>
                <a:blip r:embed="rId2"/>
              </a:buBlip>
            </a:pPr>
            <a:r>
              <a:rPr lang="fr-FR" sz="1400" b="1" dirty="0"/>
              <a:t>Facilitez</a:t>
            </a:r>
            <a:r>
              <a:rPr lang="fr-FR" sz="1400" dirty="0"/>
              <a:t> l’installation de vos salariés grâce à </a:t>
            </a:r>
            <a:r>
              <a:rPr lang="fr-FR" sz="1400" b="1" dirty="0"/>
              <a:t>nos aides à la location</a:t>
            </a:r>
            <a:endParaRPr lang="fr-FR" sz="1400" dirty="0"/>
          </a:p>
          <a:p>
            <a:pPr marL="285750" lvl="0" indent="-285750">
              <a:spcAft>
                <a:spcPts val="1200"/>
              </a:spcAft>
              <a:buBlip>
                <a:blip r:embed="rId2"/>
              </a:buBlip>
            </a:pPr>
            <a:r>
              <a:rPr lang="fr-FR" sz="1400" b="1" dirty="0"/>
              <a:t>Soutenez</a:t>
            </a:r>
            <a:r>
              <a:rPr lang="fr-FR" sz="1400" dirty="0"/>
              <a:t> vos collaborateurs dans leur projet d’acquisition en les aidant à </a:t>
            </a:r>
            <a:r>
              <a:rPr lang="fr-FR" sz="1400" b="1" dirty="0"/>
              <a:t>acheter en toute sérénité</a:t>
            </a:r>
            <a:endParaRPr lang="fr-FR" sz="1400" dirty="0"/>
          </a:p>
          <a:p>
            <a:pPr marL="285750" lvl="0" indent="-285750">
              <a:spcAft>
                <a:spcPts val="1200"/>
              </a:spcAft>
              <a:buBlip>
                <a:blip r:embed="rId2"/>
              </a:buBlip>
            </a:pPr>
            <a:r>
              <a:rPr lang="fr-FR" sz="1400" b="1" dirty="0"/>
              <a:t>Contribuez</a:t>
            </a:r>
            <a:r>
              <a:rPr lang="fr-FR" sz="1400" dirty="0"/>
              <a:t> au bien-être de vos salariés en les aidant à </a:t>
            </a:r>
            <a:r>
              <a:rPr lang="fr-FR" sz="1400" b="1" dirty="0"/>
              <a:t>améliorer leur habitat</a:t>
            </a:r>
            <a:endParaRPr lang="fr-FR" sz="1400" dirty="0"/>
          </a:p>
        </p:txBody>
      </p:sp>
      <p:sp>
        <p:nvSpPr>
          <p:cNvPr id="11" name="ZoneTexte 10">
            <a:extLst>
              <a:ext uri="{FF2B5EF4-FFF2-40B4-BE49-F238E27FC236}">
                <a16:creationId xmlns:a16="http://schemas.microsoft.com/office/drawing/2014/main" id="{767EE2CE-C9A0-4584-88F0-A8090D4F7D7A}"/>
              </a:ext>
            </a:extLst>
          </p:cNvPr>
          <p:cNvSpPr txBox="1"/>
          <p:nvPr/>
        </p:nvSpPr>
        <p:spPr>
          <a:xfrm>
            <a:off x="395535" y="1730085"/>
            <a:ext cx="2700000" cy="923330"/>
          </a:xfrm>
          <a:prstGeom prst="rect">
            <a:avLst/>
          </a:prstGeom>
          <a:noFill/>
        </p:spPr>
        <p:txBody>
          <a:bodyPr wrap="square" rtlCol="0">
            <a:spAutoFit/>
          </a:bodyPr>
          <a:lstStyle/>
          <a:p>
            <a:pPr algn="ctr"/>
            <a:r>
              <a:rPr lang="fr-FR" b="1" dirty="0">
                <a:solidFill>
                  <a:schemeClr val="bg1"/>
                </a:solidFill>
              </a:rPr>
              <a:t>Favoriser la qualité de vie de vos salariés et agir</a:t>
            </a:r>
            <a:br>
              <a:rPr lang="fr-FR" b="1" dirty="0">
                <a:solidFill>
                  <a:schemeClr val="bg1"/>
                </a:solidFill>
              </a:rPr>
            </a:br>
            <a:r>
              <a:rPr lang="fr-FR" b="1" dirty="0">
                <a:solidFill>
                  <a:schemeClr val="bg1"/>
                </a:solidFill>
              </a:rPr>
              <a:t>sur leur pouvoir d’achat</a:t>
            </a:r>
            <a:endParaRPr lang="fr-FR" dirty="0">
              <a:solidFill>
                <a:schemeClr val="bg1"/>
              </a:solidFill>
            </a:endParaRPr>
          </a:p>
        </p:txBody>
      </p:sp>
      <p:grpSp>
        <p:nvGrpSpPr>
          <p:cNvPr id="5" name="Groupe 4">
            <a:extLst>
              <a:ext uri="{FF2B5EF4-FFF2-40B4-BE49-F238E27FC236}">
                <a16:creationId xmlns:a16="http://schemas.microsoft.com/office/drawing/2014/main" id="{BEAE2406-73E3-4999-A07B-3B1D50DC1087}"/>
              </a:ext>
            </a:extLst>
          </p:cNvPr>
          <p:cNvGrpSpPr/>
          <p:nvPr/>
        </p:nvGrpSpPr>
        <p:grpSpPr>
          <a:xfrm>
            <a:off x="3378576" y="1734931"/>
            <a:ext cx="2700001" cy="936000"/>
            <a:chOff x="3378576" y="1752687"/>
            <a:chExt cx="2700001" cy="936000"/>
          </a:xfrm>
        </p:grpSpPr>
        <p:sp>
          <p:nvSpPr>
            <p:cNvPr id="28" name="ZoneTexte 27">
              <a:extLst>
                <a:ext uri="{FF2B5EF4-FFF2-40B4-BE49-F238E27FC236}">
                  <a16:creationId xmlns:a16="http://schemas.microsoft.com/office/drawing/2014/main" id="{8E39759D-C8AF-403E-AE20-F0042CF0A780}"/>
                </a:ext>
              </a:extLst>
            </p:cNvPr>
            <p:cNvSpPr txBox="1"/>
            <p:nvPr/>
          </p:nvSpPr>
          <p:spPr>
            <a:xfrm>
              <a:off x="3378577" y="1752687"/>
              <a:ext cx="2700000" cy="936000"/>
            </a:xfrm>
            <a:prstGeom prst="rect">
              <a:avLst/>
            </a:prstGeom>
            <a:solidFill>
              <a:srgbClr val="E0004D"/>
            </a:solidFill>
          </p:spPr>
          <p:txBody>
            <a:bodyPr wrap="square" rtlCol="0">
              <a:spAutoFit/>
            </a:bodyPr>
            <a:lstStyle/>
            <a:p>
              <a:endParaRPr lang="fr-FR"/>
            </a:p>
          </p:txBody>
        </p:sp>
        <p:sp>
          <p:nvSpPr>
            <p:cNvPr id="21" name="ZoneTexte 20">
              <a:extLst>
                <a:ext uri="{FF2B5EF4-FFF2-40B4-BE49-F238E27FC236}">
                  <a16:creationId xmlns:a16="http://schemas.microsoft.com/office/drawing/2014/main" id="{F71DBA35-FEAF-4451-96A2-F359B4148B5F}"/>
                </a:ext>
              </a:extLst>
            </p:cNvPr>
            <p:cNvSpPr txBox="1"/>
            <p:nvPr/>
          </p:nvSpPr>
          <p:spPr>
            <a:xfrm>
              <a:off x="3378576" y="1897521"/>
              <a:ext cx="2700000" cy="646331"/>
            </a:xfrm>
            <a:prstGeom prst="rect">
              <a:avLst/>
            </a:prstGeom>
            <a:noFill/>
          </p:spPr>
          <p:txBody>
            <a:bodyPr wrap="square" rtlCol="0">
              <a:spAutoFit/>
            </a:bodyPr>
            <a:lstStyle/>
            <a:p>
              <a:pPr algn="ctr"/>
              <a:r>
                <a:rPr lang="fr-FR" b="1" dirty="0">
                  <a:solidFill>
                    <a:schemeClr val="bg1"/>
                  </a:solidFill>
                </a:rPr>
                <a:t>Aider et sécuriser</a:t>
              </a:r>
              <a:br>
                <a:rPr lang="fr-FR" b="1" dirty="0">
                  <a:solidFill>
                    <a:schemeClr val="bg1"/>
                  </a:solidFill>
                </a:rPr>
              </a:br>
              <a:r>
                <a:rPr lang="fr-FR" b="1" dirty="0">
                  <a:solidFill>
                    <a:schemeClr val="bg1"/>
                  </a:solidFill>
                </a:rPr>
                <a:t>vos recrutements</a:t>
              </a:r>
              <a:endParaRPr lang="fr-FR" dirty="0">
                <a:solidFill>
                  <a:schemeClr val="bg1"/>
                </a:solidFill>
              </a:endParaRPr>
            </a:p>
          </p:txBody>
        </p:sp>
      </p:grpSp>
      <p:grpSp>
        <p:nvGrpSpPr>
          <p:cNvPr id="6" name="Groupe 5">
            <a:extLst>
              <a:ext uri="{FF2B5EF4-FFF2-40B4-BE49-F238E27FC236}">
                <a16:creationId xmlns:a16="http://schemas.microsoft.com/office/drawing/2014/main" id="{8AF8C13B-5C41-4FC3-A2EA-CC6D0D58D94E}"/>
              </a:ext>
            </a:extLst>
          </p:cNvPr>
          <p:cNvGrpSpPr/>
          <p:nvPr/>
        </p:nvGrpSpPr>
        <p:grpSpPr>
          <a:xfrm>
            <a:off x="6361617" y="1723750"/>
            <a:ext cx="2700001" cy="936000"/>
            <a:chOff x="6361618" y="1752687"/>
            <a:chExt cx="2700001" cy="936000"/>
          </a:xfrm>
        </p:grpSpPr>
        <p:sp>
          <p:nvSpPr>
            <p:cNvPr id="29" name="ZoneTexte 28">
              <a:extLst>
                <a:ext uri="{FF2B5EF4-FFF2-40B4-BE49-F238E27FC236}">
                  <a16:creationId xmlns:a16="http://schemas.microsoft.com/office/drawing/2014/main" id="{A7E8ED4E-09BF-4F5C-804F-EFCA7947E006}"/>
                </a:ext>
              </a:extLst>
            </p:cNvPr>
            <p:cNvSpPr txBox="1"/>
            <p:nvPr/>
          </p:nvSpPr>
          <p:spPr>
            <a:xfrm>
              <a:off x="6361619" y="1752687"/>
              <a:ext cx="2700000" cy="936000"/>
            </a:xfrm>
            <a:prstGeom prst="rect">
              <a:avLst/>
            </a:prstGeom>
            <a:solidFill>
              <a:srgbClr val="E0004D"/>
            </a:solidFill>
          </p:spPr>
          <p:txBody>
            <a:bodyPr wrap="square" rtlCol="0">
              <a:spAutoFit/>
            </a:bodyPr>
            <a:lstStyle/>
            <a:p>
              <a:endParaRPr lang="fr-FR"/>
            </a:p>
          </p:txBody>
        </p:sp>
        <p:sp>
          <p:nvSpPr>
            <p:cNvPr id="25" name="ZoneTexte 24">
              <a:extLst>
                <a:ext uri="{FF2B5EF4-FFF2-40B4-BE49-F238E27FC236}">
                  <a16:creationId xmlns:a16="http://schemas.microsoft.com/office/drawing/2014/main" id="{171C877F-9B16-4318-B946-5801F5FA4BF8}"/>
                </a:ext>
              </a:extLst>
            </p:cNvPr>
            <p:cNvSpPr txBox="1"/>
            <p:nvPr/>
          </p:nvSpPr>
          <p:spPr>
            <a:xfrm>
              <a:off x="6361618" y="1897521"/>
              <a:ext cx="2700001" cy="646331"/>
            </a:xfrm>
            <a:prstGeom prst="rect">
              <a:avLst/>
            </a:prstGeom>
            <a:noFill/>
          </p:spPr>
          <p:txBody>
            <a:bodyPr wrap="square" rtlCol="0">
              <a:spAutoFit/>
            </a:bodyPr>
            <a:lstStyle/>
            <a:p>
              <a:pPr algn="ctr"/>
              <a:r>
                <a:rPr lang="fr-FR" b="1" dirty="0">
                  <a:solidFill>
                    <a:schemeClr val="bg1"/>
                  </a:solidFill>
                </a:rPr>
                <a:t>Soutenir vos salariés</a:t>
              </a:r>
              <a:br>
                <a:rPr lang="fr-FR" b="1" dirty="0">
                  <a:solidFill>
                    <a:schemeClr val="bg1"/>
                  </a:solidFill>
                </a:rPr>
              </a:br>
              <a:r>
                <a:rPr lang="fr-FR" b="1" dirty="0">
                  <a:solidFill>
                    <a:schemeClr val="bg1"/>
                  </a:solidFill>
                </a:rPr>
                <a:t>en difficulté</a:t>
              </a:r>
              <a:endParaRPr lang="fr-FR" dirty="0">
                <a:solidFill>
                  <a:schemeClr val="bg1"/>
                </a:solidFill>
              </a:endParaRPr>
            </a:p>
          </p:txBody>
        </p:sp>
      </p:grpSp>
      <p:sp>
        <p:nvSpPr>
          <p:cNvPr id="26" name="ZoneTexte 25">
            <a:extLst>
              <a:ext uri="{FF2B5EF4-FFF2-40B4-BE49-F238E27FC236}">
                <a16:creationId xmlns:a16="http://schemas.microsoft.com/office/drawing/2014/main" id="{A9B9414D-8C0E-4F31-9A26-85442F06C957}"/>
              </a:ext>
            </a:extLst>
          </p:cNvPr>
          <p:cNvSpPr txBox="1"/>
          <p:nvPr/>
        </p:nvSpPr>
        <p:spPr>
          <a:xfrm>
            <a:off x="3435542" y="3272204"/>
            <a:ext cx="2480237" cy="2185214"/>
          </a:xfrm>
          <a:prstGeom prst="rect">
            <a:avLst/>
          </a:prstGeom>
          <a:noFill/>
        </p:spPr>
        <p:txBody>
          <a:bodyPr wrap="square" rtlCol="0">
            <a:spAutoFit/>
          </a:bodyPr>
          <a:lstStyle/>
          <a:p>
            <a:pPr marL="285750" lvl="0" indent="-285750">
              <a:spcAft>
                <a:spcPts val="1200"/>
              </a:spcAft>
              <a:buBlip>
                <a:blip r:embed="rId2"/>
              </a:buBlip>
            </a:pPr>
            <a:r>
              <a:rPr lang="fr-FR" sz="1400" b="1" dirty="0"/>
              <a:t>Augmentez</a:t>
            </a:r>
            <a:r>
              <a:rPr lang="fr-FR" sz="1400" dirty="0"/>
              <a:t> les chances de votre entreprise d’</a:t>
            </a:r>
            <a:r>
              <a:rPr lang="fr-FR" sz="1400" b="1" dirty="0"/>
              <a:t>attirer de jeunes talents</a:t>
            </a:r>
            <a:r>
              <a:rPr lang="fr-FR" sz="1400" dirty="0"/>
              <a:t>, grâce à nos aides spécifiques</a:t>
            </a:r>
          </a:p>
          <a:p>
            <a:pPr marL="285750" lvl="0" indent="-285750">
              <a:spcAft>
                <a:spcPts val="1200"/>
              </a:spcAft>
              <a:buBlip>
                <a:blip r:embed="rId2"/>
              </a:buBlip>
            </a:pPr>
            <a:r>
              <a:rPr lang="fr-FR" sz="1400" b="1" dirty="0"/>
              <a:t>Facilitez</a:t>
            </a:r>
            <a:r>
              <a:rPr lang="fr-FR" sz="1400" dirty="0"/>
              <a:t> la </a:t>
            </a:r>
            <a:r>
              <a:rPr lang="fr-FR" sz="1400" b="1" dirty="0"/>
              <a:t>mobilité professionnelle</a:t>
            </a:r>
            <a:r>
              <a:rPr lang="fr-FR" sz="1400" dirty="0"/>
              <a:t> de vos salariés et candidats en leur proposant des solutions de financement</a:t>
            </a:r>
          </a:p>
        </p:txBody>
      </p:sp>
      <p:sp>
        <p:nvSpPr>
          <p:cNvPr id="27" name="ZoneTexte 26">
            <a:extLst>
              <a:ext uri="{FF2B5EF4-FFF2-40B4-BE49-F238E27FC236}">
                <a16:creationId xmlns:a16="http://schemas.microsoft.com/office/drawing/2014/main" id="{5730A44D-22F1-4303-BA71-302545E7420D}"/>
              </a:ext>
            </a:extLst>
          </p:cNvPr>
          <p:cNvSpPr txBox="1"/>
          <p:nvPr/>
        </p:nvSpPr>
        <p:spPr>
          <a:xfrm>
            <a:off x="6444743" y="3267373"/>
            <a:ext cx="2509700" cy="1600438"/>
          </a:xfrm>
          <a:prstGeom prst="rect">
            <a:avLst/>
          </a:prstGeom>
          <a:noFill/>
        </p:spPr>
        <p:txBody>
          <a:bodyPr wrap="square" rtlCol="0">
            <a:spAutoFit/>
          </a:bodyPr>
          <a:lstStyle/>
          <a:p>
            <a:pPr marL="285750" lvl="0" indent="-285750">
              <a:buBlip>
                <a:blip r:embed="rId2"/>
              </a:buBlip>
            </a:pPr>
            <a:r>
              <a:rPr lang="fr-FR" sz="1400" b="1" dirty="0"/>
              <a:t>Apportez une aide </a:t>
            </a:r>
            <a:r>
              <a:rPr lang="fr-FR" sz="1400" dirty="0"/>
              <a:t>personnalisée à vos salariés fragilisés dans leur accès ou maintien dans un logement en leur proposant un </a:t>
            </a:r>
            <a:r>
              <a:rPr lang="fr-FR" sz="1400" b="1" dirty="0"/>
              <a:t>service d’accompagnement social</a:t>
            </a:r>
            <a:endParaRPr lang="fr-FR" dirty="0"/>
          </a:p>
        </p:txBody>
      </p:sp>
      <p:pic>
        <p:nvPicPr>
          <p:cNvPr id="16" name="Picture 2">
            <a:extLst>
              <a:ext uri="{FF2B5EF4-FFF2-40B4-BE49-F238E27FC236}">
                <a16:creationId xmlns:a16="http://schemas.microsoft.com/office/drawing/2014/main" id="{E1DFEC4E-C968-4890-9E46-2A9E0028CF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506034" y="2905046"/>
            <a:ext cx="479002" cy="20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8A245B3F-8B06-4F71-B3C4-DEC5E4012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4454625" y="2925521"/>
            <a:ext cx="479002" cy="20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2B51D04E-B36F-40C2-B072-32C6DA385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472117" y="2919539"/>
            <a:ext cx="479002" cy="20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pace réservé du texte 4">
            <a:extLst>
              <a:ext uri="{FF2B5EF4-FFF2-40B4-BE49-F238E27FC236}">
                <a16:creationId xmlns:a16="http://schemas.microsoft.com/office/drawing/2014/main" id="{0F2431D0-F5D0-4698-BDE0-B39CBB543856}"/>
              </a:ext>
            </a:extLst>
          </p:cNvPr>
          <p:cNvSpPr txBox="1">
            <a:spLocks/>
          </p:cNvSpPr>
          <p:nvPr/>
        </p:nvSpPr>
        <p:spPr>
          <a:xfrm>
            <a:off x="643813" y="741879"/>
            <a:ext cx="6775800" cy="5388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rgbClr val="E0004D"/>
              </a:buClr>
              <a:buSzPct val="80000"/>
              <a:buFontTx/>
              <a:buNone/>
              <a:defRPr sz="2800" b="1" kern="1200" cap="all" baseline="0">
                <a:solidFill>
                  <a:srgbClr val="003F7A"/>
                </a:solidFill>
                <a:latin typeface="Calibri"/>
                <a:ea typeface="+mn-ea"/>
                <a:cs typeface="Calibri"/>
              </a:defRPr>
            </a:lvl1pPr>
            <a:lvl2pPr marL="457200" indent="0" algn="l" defTabSz="914400" rtl="0" eaLnBrk="1" latinLnBrk="0" hangingPunct="1">
              <a:spcBef>
                <a:spcPts val="600"/>
              </a:spcBef>
              <a:buClr>
                <a:srgbClr val="003F7A"/>
              </a:buClr>
              <a:buFont typeface="Arial" pitchFamily="34" charset="0"/>
              <a:buNone/>
              <a:defRPr sz="3200" kern="1200">
                <a:solidFill>
                  <a:schemeClr val="tx1"/>
                </a:solidFill>
                <a:latin typeface="Calibri"/>
                <a:ea typeface="+mn-ea"/>
                <a:cs typeface="Calibri"/>
              </a:defRPr>
            </a:lvl2pPr>
            <a:lvl3pPr marL="914400" indent="0" algn="l" defTabSz="914400" rtl="0" eaLnBrk="1" latinLnBrk="0" hangingPunct="1">
              <a:spcBef>
                <a:spcPts val="600"/>
              </a:spcBef>
              <a:buClr>
                <a:srgbClr val="E0004D"/>
              </a:buClr>
              <a:buFont typeface="Arial" pitchFamily="34" charset="0"/>
              <a:buNone/>
              <a:defRPr sz="3200" kern="1200">
                <a:solidFill>
                  <a:schemeClr val="tx1"/>
                </a:solidFill>
                <a:latin typeface="Calibri"/>
                <a:ea typeface="+mn-ea"/>
                <a:cs typeface="Calibri"/>
              </a:defRPr>
            </a:lvl3pPr>
            <a:lvl4pPr marL="1371600" indent="0" algn="l" defTabSz="914400" rtl="0" eaLnBrk="1" latinLnBrk="0" hangingPunct="1">
              <a:spcBef>
                <a:spcPts val="600"/>
              </a:spcBef>
              <a:buFont typeface="Arial" pitchFamily="34" charset="0"/>
              <a:buNone/>
              <a:defRPr sz="3200" kern="1200">
                <a:solidFill>
                  <a:schemeClr val="tx1"/>
                </a:solidFill>
                <a:latin typeface="Calibri"/>
                <a:ea typeface="+mn-ea"/>
                <a:cs typeface="Calibri"/>
              </a:defRPr>
            </a:lvl4pPr>
            <a:lvl5pPr marL="1828800" indent="0" algn="l" defTabSz="914400" rtl="0" eaLnBrk="1" latinLnBrk="0" hangingPunct="1">
              <a:spcBef>
                <a:spcPct val="20000"/>
              </a:spcBef>
              <a:buFont typeface="Arial" pitchFamily="34" charset="0"/>
              <a:buNone/>
              <a:defRPr sz="32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rgbClr val="E0004D"/>
                </a:solidFill>
              </a:rPr>
              <a:t>_</a:t>
            </a:r>
            <a:r>
              <a:rPr lang="fr-FR" sz="2600" dirty="0"/>
              <a:t>pour votre entreprise : nos leviers</a:t>
            </a:r>
          </a:p>
        </p:txBody>
      </p:sp>
    </p:spTree>
    <p:extLst>
      <p:ext uri="{BB962C8B-B14F-4D97-AF65-F5344CB8AC3E}">
        <p14:creationId xmlns:p14="http://schemas.microsoft.com/office/powerpoint/2010/main" val="11788793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7b4a154-a428-40fc-8d1f-6b40eec6fd23">
      <UserInfo>
        <DisplayName/>
        <AccountId xsi:nil="true"/>
        <AccountType/>
      </UserInfo>
    </SharedWithUsers>
    <_Flow_SignoffStatus xmlns="1c474e1a-b965-4a01-b535-bc048470ef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0102396FFDBB4F973DEE0434BCE065" ma:contentTypeVersion="14" ma:contentTypeDescription="Crée un document." ma:contentTypeScope="" ma:versionID="e690887d52121bb15c043d30accec3dd">
  <xsd:schema xmlns:xsd="http://www.w3.org/2001/XMLSchema" xmlns:xs="http://www.w3.org/2001/XMLSchema" xmlns:p="http://schemas.microsoft.com/office/2006/metadata/properties" xmlns:ns2="1c474e1a-b965-4a01-b535-bc048470ef9b" xmlns:ns3="37b4a154-a428-40fc-8d1f-6b40eec6fd23" targetNamespace="http://schemas.microsoft.com/office/2006/metadata/properties" ma:root="true" ma:fieldsID="5b8f109bddc1afa70bf9ac7bd7cd69ab" ns2:_="" ns3:_="">
    <xsd:import namespace="1c474e1a-b965-4a01-b535-bc048470ef9b"/>
    <xsd:import namespace="37b4a154-a428-40fc-8d1f-6b40eec6fd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_Flow_SignoffStatu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74e1a-b965-4a01-b535-bc048470e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_Flow_SignoffStatus" ma:index="11" nillable="true" ma:displayName="État de validation" ma:internalName="_x00c9_tat_x0020_de_x0020_validation">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b4a154-a428-40fc-8d1f-6b40eec6fd2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31ECC-8789-4296-9786-78CD2273AF50}">
  <ds:schemaRefs>
    <ds:schemaRef ds:uri="37b4a154-a428-40fc-8d1f-6b40eec6fd23"/>
    <ds:schemaRef ds:uri="http://purl.org/dc/term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1c474e1a-b965-4a01-b535-bc048470ef9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1DAB76-357B-4E90-AFC6-209351A12698}">
  <ds:schemaRefs>
    <ds:schemaRef ds:uri="http://schemas.microsoft.com/sharepoint/v3/contenttype/forms"/>
  </ds:schemaRefs>
</ds:datastoreItem>
</file>

<file path=customXml/itemProps3.xml><?xml version="1.0" encoding="utf-8"?>
<ds:datastoreItem xmlns:ds="http://schemas.openxmlformats.org/officeDocument/2006/customXml" ds:itemID="{6E3D2157-01AD-4AC6-9DBF-A94278D20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74e1a-b965-4a01-b535-bc048470ef9b"/>
    <ds:schemaRef ds:uri="37b4a154-a428-40fc-8d1f-6b40eec6fd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2361</TotalTime>
  <Words>1840</Words>
  <Application>Microsoft Office PowerPoint</Application>
  <PresentationFormat>Affichage à l'écran (4:3)</PresentationFormat>
  <Paragraphs>196</Paragraphs>
  <Slides>21</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Lucida Grande</vt:lpstr>
      <vt:lpstr>Proxima Nova</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GIE 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ljao</dc:creator>
  <cp:lastModifiedBy>Marie-Line VASSEUR</cp:lastModifiedBy>
  <cp:revision>89</cp:revision>
  <cp:lastPrinted>2019-11-25T15:04:44Z</cp:lastPrinted>
  <dcterms:created xsi:type="dcterms:W3CDTF">2017-01-09T08:45:22Z</dcterms:created>
  <dcterms:modified xsi:type="dcterms:W3CDTF">2021-08-04T12:56:45Z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0x010100C50102396FFDBB4F973DEE0434BCE065</vt:lpwstr>
  </property>
  <property fmtid="{D5CDD505-2E9C-101B-9397-08002B2CF9AE}" pid="3" name="Order">
    <vt:r8>22100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